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Lst>
  <p:sldSz cx="18288000" cy="10287000"/>
  <p:notesSz cx="6858000" cy="9144000"/>
  <p:embeddedFontLst>
    <p:embeddedFont>
      <p:font typeface="Canva Sans" panose="020B0604020202020204" charset="0"/>
      <p:regular r:id="rId20"/>
    </p:embeddedFont>
    <p:embeddedFont>
      <p:font typeface="Canva Sans Bold" panose="020B0604020202020204" charset="0"/>
      <p:regular r:id="rId21"/>
    </p:embeddedFont>
    <p:embeddedFont>
      <p:font typeface="Stinger Fit" panose="020B0604020202020204" charset="0"/>
      <p:regular r:id="rId22"/>
    </p:embeddedFont>
    <p:embeddedFont>
      <p:font typeface="Stinger Fit Italics" panose="020B0604020202020204" charset="0"/>
      <p:regular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0" d="100"/>
          <a:sy n="70" d="100"/>
        </p:scale>
        <p:origin x="774" y="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11/29/2025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11/29/2025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11/29/2025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11/29/2025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11/29/2025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11/29/2025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11/29/2025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s>
</file>

<file path=ppt/slides/_rels/slide10.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73.svg"/><Relationship Id="rId7" Type="http://schemas.openxmlformats.org/officeDocument/2006/relationships/image" Target="../media/image77.svg"/><Relationship Id="rId2" Type="http://schemas.openxmlformats.org/officeDocument/2006/relationships/image" Target="../media/image72.png"/><Relationship Id="rId1" Type="http://schemas.openxmlformats.org/officeDocument/2006/relationships/slideLayout" Target="../slideLayouts/slideLayout7.xml"/><Relationship Id="rId6" Type="http://schemas.openxmlformats.org/officeDocument/2006/relationships/image" Target="../media/image76.png"/><Relationship Id="rId5" Type="http://schemas.openxmlformats.org/officeDocument/2006/relationships/image" Target="../media/image75.svg"/><Relationship Id="rId4" Type="http://schemas.openxmlformats.org/officeDocument/2006/relationships/image" Target="../media/image74.png"/><Relationship Id="rId9" Type="http://schemas.openxmlformats.org/officeDocument/2006/relationships/image" Target="../media/image20.svg"/></Relationships>
</file>

<file path=ppt/slides/_rels/slide11.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80.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10.svg"/><Relationship Id="rId3" Type="http://schemas.openxmlformats.org/officeDocument/2006/relationships/image" Target="../media/image2.svg"/><Relationship Id="rId7" Type="http://schemas.openxmlformats.org/officeDocument/2006/relationships/image" Target="../media/image88.svg"/><Relationship Id="rId12"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87.png"/><Relationship Id="rId11" Type="http://schemas.openxmlformats.org/officeDocument/2006/relationships/image" Target="../media/image8.svg"/><Relationship Id="rId5" Type="http://schemas.openxmlformats.org/officeDocument/2006/relationships/image" Target="../media/image4.svg"/><Relationship Id="rId15" Type="http://schemas.openxmlformats.org/officeDocument/2006/relationships/image" Target="../media/image12.svg"/><Relationship Id="rId10" Type="http://schemas.openxmlformats.org/officeDocument/2006/relationships/image" Target="../media/image7.png"/><Relationship Id="rId4" Type="http://schemas.openxmlformats.org/officeDocument/2006/relationships/image" Target="../media/image3.png"/><Relationship Id="rId9" Type="http://schemas.openxmlformats.org/officeDocument/2006/relationships/image" Target="../media/image6.svg"/><Relationship Id="rId14" Type="http://schemas.openxmlformats.org/officeDocument/2006/relationships/image" Target="../media/image11.png"/></Relationships>
</file>

<file path=ppt/slides/_rels/slide2.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svg"/><Relationship Id="rId3" Type="http://schemas.openxmlformats.org/officeDocument/2006/relationships/image" Target="../media/image14.svg"/><Relationship Id="rId7" Type="http://schemas.openxmlformats.org/officeDocument/2006/relationships/image" Target="../media/image18.svg"/><Relationship Id="rId12" Type="http://schemas.openxmlformats.org/officeDocument/2006/relationships/image" Target="../media/image23.pn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17.png"/><Relationship Id="rId11" Type="http://schemas.openxmlformats.org/officeDocument/2006/relationships/image" Target="../media/image22.svg"/><Relationship Id="rId5" Type="http://schemas.openxmlformats.org/officeDocument/2006/relationships/image" Target="../media/image16.sv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svg"/></Relationships>
</file>

<file path=ppt/slides/_rels/slide3.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36.jpeg"/><Relationship Id="rId3" Type="http://schemas.openxmlformats.org/officeDocument/2006/relationships/image" Target="../media/image26.svg"/><Relationship Id="rId7" Type="http://schemas.openxmlformats.org/officeDocument/2006/relationships/image" Target="../media/image30.svg"/><Relationship Id="rId12" Type="http://schemas.openxmlformats.org/officeDocument/2006/relationships/image" Target="../media/image35.jpeg"/><Relationship Id="rId2" Type="http://schemas.openxmlformats.org/officeDocument/2006/relationships/image" Target="../media/image25.png"/><Relationship Id="rId1" Type="http://schemas.openxmlformats.org/officeDocument/2006/relationships/slideLayout" Target="../slideLayouts/slideLayout7.xml"/><Relationship Id="rId6" Type="http://schemas.openxmlformats.org/officeDocument/2006/relationships/image" Target="../media/image29.png"/><Relationship Id="rId11" Type="http://schemas.openxmlformats.org/officeDocument/2006/relationships/image" Target="../media/image34.svg"/><Relationship Id="rId5" Type="http://schemas.openxmlformats.org/officeDocument/2006/relationships/image" Target="../media/image28.svg"/><Relationship Id="rId10" Type="http://schemas.openxmlformats.org/officeDocument/2006/relationships/image" Target="../media/image33.png"/><Relationship Id="rId4" Type="http://schemas.openxmlformats.org/officeDocument/2006/relationships/image" Target="../media/image27.png"/><Relationship Id="rId9" Type="http://schemas.openxmlformats.org/officeDocument/2006/relationships/image" Target="../media/image32.svg"/></Relationships>
</file>

<file path=ppt/slides/_rels/slide4.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7.xml"/><Relationship Id="rId5" Type="http://schemas.openxmlformats.org/officeDocument/2006/relationships/image" Target="../media/image10.sv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6.svg"/><Relationship Id="rId7" Type="http://schemas.openxmlformats.org/officeDocument/2006/relationships/image" Target="../media/image24.svg"/><Relationship Id="rId2" Type="http://schemas.openxmlformats.org/officeDocument/2006/relationships/image" Target="../media/image25.png"/><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14.svg"/><Relationship Id="rId4" Type="http://schemas.openxmlformats.org/officeDocument/2006/relationships/image" Target="../media/image13.png"/><Relationship Id="rId9" Type="http://schemas.openxmlformats.org/officeDocument/2006/relationships/image" Target="../media/image30.svg"/></Relationships>
</file>

<file path=ppt/slides/_rels/slide6.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38.svg"/><Relationship Id="rId7" Type="http://schemas.openxmlformats.org/officeDocument/2006/relationships/image" Target="../media/image42.svg"/><Relationship Id="rId2" Type="http://schemas.openxmlformats.org/officeDocument/2006/relationships/image" Target="../media/image37.png"/><Relationship Id="rId1" Type="http://schemas.openxmlformats.org/officeDocument/2006/relationships/slideLayout" Target="../slideLayouts/slideLayout7.xml"/><Relationship Id="rId6" Type="http://schemas.openxmlformats.org/officeDocument/2006/relationships/image" Target="../media/image41.png"/><Relationship Id="rId5" Type="http://schemas.openxmlformats.org/officeDocument/2006/relationships/image" Target="../media/image40.svg"/><Relationship Id="rId4" Type="http://schemas.openxmlformats.org/officeDocument/2006/relationships/image" Target="../media/image39.png"/><Relationship Id="rId9" Type="http://schemas.openxmlformats.org/officeDocument/2006/relationships/image" Target="../media/image8.svg"/></Relationships>
</file>

<file path=ppt/slides/_rels/slide7.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30.svg"/><Relationship Id="rId3" Type="http://schemas.openxmlformats.org/officeDocument/2006/relationships/image" Target="../media/image44.svg"/><Relationship Id="rId7" Type="http://schemas.openxmlformats.org/officeDocument/2006/relationships/image" Target="../media/image48.svg"/><Relationship Id="rId12" Type="http://schemas.openxmlformats.org/officeDocument/2006/relationships/image" Target="../media/image29.png"/><Relationship Id="rId2" Type="http://schemas.openxmlformats.org/officeDocument/2006/relationships/image" Target="../media/image43.png"/><Relationship Id="rId1" Type="http://schemas.openxmlformats.org/officeDocument/2006/relationships/slideLayout" Target="../slideLayouts/slideLayout7.xml"/><Relationship Id="rId6" Type="http://schemas.openxmlformats.org/officeDocument/2006/relationships/image" Target="../media/image47.png"/><Relationship Id="rId11" Type="http://schemas.openxmlformats.org/officeDocument/2006/relationships/image" Target="../media/image32.svg"/><Relationship Id="rId5" Type="http://schemas.openxmlformats.org/officeDocument/2006/relationships/image" Target="../media/image46.svg"/><Relationship Id="rId10" Type="http://schemas.openxmlformats.org/officeDocument/2006/relationships/image" Target="../media/image31.png"/><Relationship Id="rId4" Type="http://schemas.openxmlformats.org/officeDocument/2006/relationships/image" Target="../media/image45.png"/><Relationship Id="rId9" Type="http://schemas.openxmlformats.org/officeDocument/2006/relationships/image" Target="../media/image34.svg"/></Relationships>
</file>

<file path=ppt/slides/_rels/slide8.xml.rels><?xml version="1.0" encoding="UTF-8" standalone="yes"?>
<Relationships xmlns="http://schemas.openxmlformats.org/package/2006/relationships"><Relationship Id="rId8" Type="http://schemas.openxmlformats.org/officeDocument/2006/relationships/image" Target="../media/image55.png"/><Relationship Id="rId13" Type="http://schemas.openxmlformats.org/officeDocument/2006/relationships/image" Target="../media/image60.svg"/><Relationship Id="rId3" Type="http://schemas.openxmlformats.org/officeDocument/2006/relationships/image" Target="../media/image50.svg"/><Relationship Id="rId7" Type="http://schemas.openxmlformats.org/officeDocument/2006/relationships/image" Target="../media/image54.svg"/><Relationship Id="rId12" Type="http://schemas.openxmlformats.org/officeDocument/2006/relationships/image" Target="../media/image59.png"/><Relationship Id="rId17" Type="http://schemas.openxmlformats.org/officeDocument/2006/relationships/image" Target="../media/image64.svg"/><Relationship Id="rId2" Type="http://schemas.openxmlformats.org/officeDocument/2006/relationships/image" Target="../media/image49.png"/><Relationship Id="rId16" Type="http://schemas.openxmlformats.org/officeDocument/2006/relationships/image" Target="../media/image63.png"/><Relationship Id="rId1" Type="http://schemas.openxmlformats.org/officeDocument/2006/relationships/slideLayout" Target="../slideLayouts/slideLayout7.xml"/><Relationship Id="rId6" Type="http://schemas.openxmlformats.org/officeDocument/2006/relationships/image" Target="../media/image53.png"/><Relationship Id="rId11" Type="http://schemas.openxmlformats.org/officeDocument/2006/relationships/image" Target="../media/image58.svg"/><Relationship Id="rId5" Type="http://schemas.openxmlformats.org/officeDocument/2006/relationships/image" Target="../media/image52.svg"/><Relationship Id="rId15" Type="http://schemas.openxmlformats.org/officeDocument/2006/relationships/image" Target="../media/image62.svg"/><Relationship Id="rId10" Type="http://schemas.openxmlformats.org/officeDocument/2006/relationships/image" Target="../media/image57.png"/><Relationship Id="rId4" Type="http://schemas.openxmlformats.org/officeDocument/2006/relationships/image" Target="../media/image51.png"/><Relationship Id="rId9" Type="http://schemas.openxmlformats.org/officeDocument/2006/relationships/image" Target="../media/image56.svg"/><Relationship Id="rId14" Type="http://schemas.openxmlformats.org/officeDocument/2006/relationships/image" Target="../media/image61.png"/></Relationships>
</file>

<file path=ppt/slides/_rels/slide9.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66.svg"/><Relationship Id="rId7" Type="http://schemas.openxmlformats.org/officeDocument/2006/relationships/image" Target="../media/image68.svg"/><Relationship Id="rId2" Type="http://schemas.openxmlformats.org/officeDocument/2006/relationships/image" Target="../media/image65.png"/><Relationship Id="rId1" Type="http://schemas.openxmlformats.org/officeDocument/2006/relationships/slideLayout" Target="../slideLayouts/slideLayout7.xml"/><Relationship Id="rId6" Type="http://schemas.openxmlformats.org/officeDocument/2006/relationships/image" Target="../media/image67.png"/><Relationship Id="rId5" Type="http://schemas.openxmlformats.org/officeDocument/2006/relationships/image" Target="../media/image26.svg"/><Relationship Id="rId10" Type="http://schemas.openxmlformats.org/officeDocument/2006/relationships/image" Target="../media/image71.png"/><Relationship Id="rId4" Type="http://schemas.openxmlformats.org/officeDocument/2006/relationships/image" Target="../media/image25.png"/><Relationship Id="rId9" Type="http://schemas.openxmlformats.org/officeDocument/2006/relationships/image" Target="../media/image70.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EFBEA"/>
        </a:solidFill>
        <a:effectLst/>
      </p:bgPr>
    </p:bg>
    <p:spTree>
      <p:nvGrpSpPr>
        <p:cNvPr id="1" name=""/>
        <p:cNvGrpSpPr/>
        <p:nvPr/>
      </p:nvGrpSpPr>
      <p:grpSpPr>
        <a:xfrm>
          <a:off x="0" y="0"/>
          <a:ext cx="0" cy="0"/>
          <a:chOff x="0" y="0"/>
          <a:chExt cx="0" cy="0"/>
        </a:xfrm>
      </p:grpSpPr>
      <p:sp>
        <p:nvSpPr>
          <p:cNvPr id="2" name="Freeform 2"/>
          <p:cNvSpPr/>
          <p:nvPr/>
        </p:nvSpPr>
        <p:spPr>
          <a:xfrm rot="10712518">
            <a:off x="9737284" y="-3349284"/>
            <a:ext cx="7968237" cy="7848713"/>
          </a:xfrm>
          <a:custGeom>
            <a:avLst/>
            <a:gdLst/>
            <a:ahLst/>
            <a:cxnLst/>
            <a:rect l="l" t="t" r="r" b="b"/>
            <a:pathLst>
              <a:path w="7968237" h="7848713">
                <a:moveTo>
                  <a:pt x="0" y="0"/>
                </a:moveTo>
                <a:lnTo>
                  <a:pt x="7968236" y="0"/>
                </a:lnTo>
                <a:lnTo>
                  <a:pt x="7968236" y="7848713"/>
                </a:lnTo>
                <a:lnTo>
                  <a:pt x="0" y="784871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744359">
            <a:off x="11306393" y="-62029"/>
            <a:ext cx="11323176" cy="13459941"/>
          </a:xfrm>
          <a:custGeom>
            <a:avLst/>
            <a:gdLst/>
            <a:ahLst/>
            <a:cxnLst/>
            <a:rect l="l" t="t" r="r" b="b"/>
            <a:pathLst>
              <a:path w="11323176" h="13459941">
                <a:moveTo>
                  <a:pt x="0" y="0"/>
                </a:moveTo>
                <a:lnTo>
                  <a:pt x="11323176" y="0"/>
                </a:lnTo>
                <a:lnTo>
                  <a:pt x="11323176" y="13459941"/>
                </a:lnTo>
                <a:lnTo>
                  <a:pt x="0" y="1345994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rot="3761399">
            <a:off x="-3378619" y="6015726"/>
            <a:ext cx="7968237" cy="7848713"/>
          </a:xfrm>
          <a:custGeom>
            <a:avLst/>
            <a:gdLst/>
            <a:ahLst/>
            <a:cxnLst/>
            <a:rect l="l" t="t" r="r" b="b"/>
            <a:pathLst>
              <a:path w="7968237" h="7848713">
                <a:moveTo>
                  <a:pt x="0" y="0"/>
                </a:moveTo>
                <a:lnTo>
                  <a:pt x="7968237" y="0"/>
                </a:lnTo>
                <a:lnTo>
                  <a:pt x="7968237" y="7848713"/>
                </a:lnTo>
                <a:lnTo>
                  <a:pt x="0" y="784871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TextBox 5"/>
          <p:cNvSpPr txBox="1"/>
          <p:nvPr/>
        </p:nvSpPr>
        <p:spPr>
          <a:xfrm>
            <a:off x="3737401" y="2935438"/>
            <a:ext cx="10278095" cy="555811"/>
          </a:xfrm>
          <a:prstGeom prst="rect">
            <a:avLst/>
          </a:prstGeom>
        </p:spPr>
        <p:txBody>
          <a:bodyPr lIns="0" tIns="0" rIns="0" bIns="0" rtlCol="0" anchor="t">
            <a:spAutoFit/>
          </a:bodyPr>
          <a:lstStyle/>
          <a:p>
            <a:pPr algn="l">
              <a:lnSpc>
                <a:spcPts val="4024"/>
              </a:lnSpc>
            </a:pPr>
            <a:r>
              <a:rPr lang="en-US" sz="4625">
                <a:solidFill>
                  <a:srgbClr val="383333"/>
                </a:solidFill>
                <a:latin typeface="Stinger Fit"/>
                <a:ea typeface="Stinger Fit"/>
                <a:cs typeface="Stinger Fit"/>
                <a:sym typeface="Stinger Fit"/>
              </a:rPr>
              <a:t>Welcome to our Project Presentation</a:t>
            </a:r>
          </a:p>
        </p:txBody>
      </p:sp>
      <p:sp>
        <p:nvSpPr>
          <p:cNvPr id="6" name="Freeform 6"/>
          <p:cNvSpPr/>
          <p:nvPr/>
        </p:nvSpPr>
        <p:spPr>
          <a:xfrm>
            <a:off x="9217377" y="957210"/>
            <a:ext cx="1121464" cy="643440"/>
          </a:xfrm>
          <a:custGeom>
            <a:avLst/>
            <a:gdLst/>
            <a:ahLst/>
            <a:cxnLst/>
            <a:rect l="l" t="t" r="r" b="b"/>
            <a:pathLst>
              <a:path w="1121464" h="643440">
                <a:moveTo>
                  <a:pt x="0" y="0"/>
                </a:moveTo>
                <a:lnTo>
                  <a:pt x="1121463" y="0"/>
                </a:lnTo>
                <a:lnTo>
                  <a:pt x="1121463" y="643440"/>
                </a:lnTo>
                <a:lnTo>
                  <a:pt x="0" y="64344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7" name="Freeform 7"/>
          <p:cNvSpPr/>
          <p:nvPr/>
        </p:nvSpPr>
        <p:spPr>
          <a:xfrm flipV="1">
            <a:off x="6394211" y="8586173"/>
            <a:ext cx="853156" cy="489499"/>
          </a:xfrm>
          <a:custGeom>
            <a:avLst/>
            <a:gdLst/>
            <a:ahLst/>
            <a:cxnLst/>
            <a:rect l="l" t="t" r="r" b="b"/>
            <a:pathLst>
              <a:path w="853156" h="489499">
                <a:moveTo>
                  <a:pt x="0" y="489499"/>
                </a:moveTo>
                <a:lnTo>
                  <a:pt x="853156" y="489499"/>
                </a:lnTo>
                <a:lnTo>
                  <a:pt x="853156" y="0"/>
                </a:lnTo>
                <a:lnTo>
                  <a:pt x="0" y="0"/>
                </a:lnTo>
                <a:lnTo>
                  <a:pt x="0" y="489499"/>
                </a:lnTo>
                <a:close/>
              </a:path>
            </a:pathLst>
          </a:custGeom>
          <a:blipFill>
            <a:blip r:embed="rId8">
              <a:extLst>
                <a:ext uri="{96DAC541-7B7A-43D3-8B79-37D633B846F1}">
                  <asvg:svgBlip xmlns:asvg="http://schemas.microsoft.com/office/drawing/2016/SVG/main" r:embed="rId9"/>
                </a:ext>
              </a:extLst>
            </a:blip>
            <a:stretch>
              <a:fillRect/>
            </a:stretch>
          </a:blipFill>
          <a:ln cap="sq">
            <a:noFill/>
            <a:prstDash val="solid"/>
            <a:miter/>
          </a:ln>
        </p:spPr>
      </p:sp>
      <p:sp>
        <p:nvSpPr>
          <p:cNvPr id="8" name="Freeform 8"/>
          <p:cNvSpPr/>
          <p:nvPr/>
        </p:nvSpPr>
        <p:spPr>
          <a:xfrm rot="-1734924">
            <a:off x="14291758" y="4241170"/>
            <a:ext cx="772366" cy="816239"/>
          </a:xfrm>
          <a:custGeom>
            <a:avLst/>
            <a:gdLst/>
            <a:ahLst/>
            <a:cxnLst/>
            <a:rect l="l" t="t" r="r" b="b"/>
            <a:pathLst>
              <a:path w="772366" h="816239">
                <a:moveTo>
                  <a:pt x="0" y="0"/>
                </a:moveTo>
                <a:lnTo>
                  <a:pt x="772367" y="0"/>
                </a:lnTo>
                <a:lnTo>
                  <a:pt x="772367" y="816239"/>
                </a:lnTo>
                <a:lnTo>
                  <a:pt x="0" y="816239"/>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9" name="Freeform 9"/>
          <p:cNvSpPr/>
          <p:nvPr/>
        </p:nvSpPr>
        <p:spPr>
          <a:xfrm rot="5400000">
            <a:off x="-632479" y="886889"/>
            <a:ext cx="2475957" cy="2616599"/>
          </a:xfrm>
          <a:custGeom>
            <a:avLst/>
            <a:gdLst/>
            <a:ahLst/>
            <a:cxnLst/>
            <a:rect l="l" t="t" r="r" b="b"/>
            <a:pathLst>
              <a:path w="2475957" h="2616599">
                <a:moveTo>
                  <a:pt x="0" y="0"/>
                </a:moveTo>
                <a:lnTo>
                  <a:pt x="2475957" y="0"/>
                </a:lnTo>
                <a:lnTo>
                  <a:pt x="2475957" y="2616599"/>
                </a:lnTo>
                <a:lnTo>
                  <a:pt x="0" y="2616599"/>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10" name="TextBox 10"/>
          <p:cNvSpPr txBox="1"/>
          <p:nvPr/>
        </p:nvSpPr>
        <p:spPr>
          <a:xfrm>
            <a:off x="4782313" y="1883564"/>
            <a:ext cx="8723373" cy="747074"/>
          </a:xfrm>
          <a:prstGeom prst="rect">
            <a:avLst/>
          </a:prstGeom>
        </p:spPr>
        <p:txBody>
          <a:bodyPr lIns="0" tIns="0" rIns="0" bIns="0" rtlCol="0" anchor="t">
            <a:spAutoFit/>
          </a:bodyPr>
          <a:lstStyle/>
          <a:p>
            <a:pPr algn="l">
              <a:lnSpc>
                <a:spcPts val="5552"/>
              </a:lnSpc>
            </a:pPr>
            <a:r>
              <a:rPr lang="en-US" sz="5783" i="1">
                <a:solidFill>
                  <a:srgbClr val="383333"/>
                </a:solidFill>
                <a:latin typeface="Stinger Fit Italics"/>
                <a:ea typeface="Stinger Fit Italics"/>
                <a:cs typeface="Stinger Fit Italics"/>
                <a:sym typeface="Stinger Fit Italics"/>
              </a:rPr>
              <a:t>ASSALAMUWALAIKUM</a:t>
            </a:r>
          </a:p>
        </p:txBody>
      </p:sp>
      <p:sp>
        <p:nvSpPr>
          <p:cNvPr id="11" name="TextBox 11"/>
          <p:cNvSpPr txBox="1"/>
          <p:nvPr/>
        </p:nvSpPr>
        <p:spPr>
          <a:xfrm>
            <a:off x="3542090" y="3784686"/>
            <a:ext cx="9963596" cy="3580765"/>
          </a:xfrm>
          <a:prstGeom prst="rect">
            <a:avLst/>
          </a:prstGeom>
        </p:spPr>
        <p:txBody>
          <a:bodyPr lIns="0" tIns="0" rIns="0" bIns="0" rtlCol="0" anchor="t">
            <a:spAutoFit/>
          </a:bodyPr>
          <a:lstStyle/>
          <a:p>
            <a:pPr algn="ctr">
              <a:lnSpc>
                <a:spcPts val="4759"/>
              </a:lnSpc>
            </a:pPr>
            <a:r>
              <a:rPr lang="en-US" sz="3399" b="1">
                <a:solidFill>
                  <a:srgbClr val="383333"/>
                </a:solidFill>
                <a:latin typeface="Canva Sans Bold"/>
                <a:ea typeface="Canva Sans Bold"/>
                <a:cs typeface="Canva Sans Bold"/>
                <a:sym typeface="Canva Sans Bold"/>
              </a:rPr>
              <a:t>Supervised By –</a:t>
            </a:r>
          </a:p>
          <a:p>
            <a:pPr algn="ctr">
              <a:lnSpc>
                <a:spcPts val="4759"/>
              </a:lnSpc>
            </a:pPr>
            <a:r>
              <a:rPr lang="en-US" sz="3399">
                <a:solidFill>
                  <a:srgbClr val="383333"/>
                </a:solidFill>
                <a:latin typeface="Canva Sans"/>
                <a:ea typeface="Canva Sans"/>
                <a:cs typeface="Canva Sans"/>
                <a:sym typeface="Canva Sans"/>
              </a:rPr>
              <a:t>MD. Al Mamun Khan</a:t>
            </a:r>
          </a:p>
          <a:p>
            <a:pPr algn="ctr">
              <a:lnSpc>
                <a:spcPts val="4759"/>
              </a:lnSpc>
            </a:pPr>
            <a:r>
              <a:rPr lang="en-US" sz="3399">
                <a:solidFill>
                  <a:srgbClr val="383333"/>
                </a:solidFill>
                <a:latin typeface="Canva Sans"/>
                <a:ea typeface="Canva Sans"/>
                <a:cs typeface="Canva Sans"/>
                <a:sym typeface="Canva Sans"/>
              </a:rPr>
              <a:t>Lecturer</a:t>
            </a:r>
          </a:p>
          <a:p>
            <a:pPr algn="ctr">
              <a:lnSpc>
                <a:spcPts val="4759"/>
              </a:lnSpc>
            </a:pPr>
            <a:r>
              <a:rPr lang="en-US" sz="3399">
                <a:solidFill>
                  <a:srgbClr val="383333"/>
                </a:solidFill>
                <a:latin typeface="Canva Sans"/>
                <a:ea typeface="Canva Sans"/>
                <a:cs typeface="Canva Sans"/>
                <a:sym typeface="Canva Sans"/>
              </a:rPr>
              <a:t>Department of Computer Science &amp; Engineering</a:t>
            </a:r>
          </a:p>
          <a:p>
            <a:pPr algn="ctr">
              <a:lnSpc>
                <a:spcPts val="4759"/>
              </a:lnSpc>
            </a:pPr>
            <a:r>
              <a:rPr lang="en-US" sz="3399">
                <a:solidFill>
                  <a:srgbClr val="383333"/>
                </a:solidFill>
                <a:latin typeface="Canva Sans"/>
                <a:ea typeface="Canva Sans"/>
                <a:cs typeface="Canva Sans"/>
                <a:sym typeface="Canva Sans"/>
              </a:rPr>
              <a:t>Ideal Institute of Business &amp; Science</a:t>
            </a:r>
          </a:p>
          <a:p>
            <a:pPr algn="ctr">
              <a:lnSpc>
                <a:spcPts val="4759"/>
              </a:lnSpc>
            </a:pPr>
            <a:endParaRPr lang="en-US" sz="3399">
              <a:solidFill>
                <a:srgbClr val="383333"/>
              </a:solidFill>
              <a:latin typeface="Canva Sans"/>
              <a:ea typeface="Canva Sans"/>
              <a:cs typeface="Canva Sans"/>
              <a:sym typeface="Canva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EFBEA"/>
        </a:solidFill>
        <a:effectLst/>
      </p:bgPr>
    </p:bg>
    <p:spTree>
      <p:nvGrpSpPr>
        <p:cNvPr id="1" name=""/>
        <p:cNvGrpSpPr/>
        <p:nvPr/>
      </p:nvGrpSpPr>
      <p:grpSpPr>
        <a:xfrm>
          <a:off x="0" y="0"/>
          <a:ext cx="0" cy="0"/>
          <a:chOff x="0" y="0"/>
          <a:chExt cx="0" cy="0"/>
        </a:xfrm>
      </p:grpSpPr>
      <p:sp>
        <p:nvSpPr>
          <p:cNvPr id="2" name="Freeform 2"/>
          <p:cNvSpPr/>
          <p:nvPr/>
        </p:nvSpPr>
        <p:spPr>
          <a:xfrm rot="4662133">
            <a:off x="-2407110" y="3782691"/>
            <a:ext cx="8073438" cy="6317465"/>
          </a:xfrm>
          <a:custGeom>
            <a:avLst/>
            <a:gdLst/>
            <a:ahLst/>
            <a:cxnLst/>
            <a:rect l="l" t="t" r="r" b="b"/>
            <a:pathLst>
              <a:path w="8073438" h="6317465">
                <a:moveTo>
                  <a:pt x="0" y="0"/>
                </a:moveTo>
                <a:lnTo>
                  <a:pt x="8073438" y="0"/>
                </a:lnTo>
                <a:lnTo>
                  <a:pt x="8073438" y="6317465"/>
                </a:lnTo>
                <a:lnTo>
                  <a:pt x="0" y="6317465"/>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
        <p:nvSpPr>
          <p:cNvPr id="3" name="Freeform 3"/>
          <p:cNvSpPr/>
          <p:nvPr/>
        </p:nvSpPr>
        <p:spPr>
          <a:xfrm rot="1291486">
            <a:off x="13007846" y="-1614249"/>
            <a:ext cx="6755142" cy="5285899"/>
          </a:xfrm>
          <a:custGeom>
            <a:avLst/>
            <a:gdLst/>
            <a:ahLst/>
            <a:cxnLst/>
            <a:rect l="l" t="t" r="r" b="b"/>
            <a:pathLst>
              <a:path w="6755142" h="5285899">
                <a:moveTo>
                  <a:pt x="0" y="0"/>
                </a:moveTo>
                <a:lnTo>
                  <a:pt x="6755142" y="0"/>
                </a:lnTo>
                <a:lnTo>
                  <a:pt x="6755142" y="5285898"/>
                </a:lnTo>
                <a:lnTo>
                  <a:pt x="0" y="5285898"/>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
        <p:nvSpPr>
          <p:cNvPr id="4" name="Freeform 4"/>
          <p:cNvSpPr/>
          <p:nvPr/>
        </p:nvSpPr>
        <p:spPr>
          <a:xfrm>
            <a:off x="2514047" y="814969"/>
            <a:ext cx="2345299" cy="1214302"/>
          </a:xfrm>
          <a:custGeom>
            <a:avLst/>
            <a:gdLst/>
            <a:ahLst/>
            <a:cxnLst/>
            <a:rect l="l" t="t" r="r" b="b"/>
            <a:pathLst>
              <a:path w="2345299" h="1214302">
                <a:moveTo>
                  <a:pt x="0" y="0"/>
                </a:moveTo>
                <a:lnTo>
                  <a:pt x="2345299" y="0"/>
                </a:lnTo>
                <a:lnTo>
                  <a:pt x="2345299" y="1214302"/>
                </a:lnTo>
                <a:lnTo>
                  <a:pt x="0" y="1214302"/>
                </a:lnTo>
                <a:lnTo>
                  <a:pt x="0" y="0"/>
                </a:lnTo>
                <a:close/>
              </a:path>
            </a:pathLst>
          </a:custGeom>
          <a:blipFill>
            <a:blip r:embed="rId4">
              <a:extLst>
                <a:ext uri="{96DAC541-7B7A-43D3-8B79-37D633B846F1}">
                  <asvg:svgBlip xmlns:asvg="http://schemas.microsoft.com/office/drawing/2016/SVG/main" r:embed="rId5"/>
                </a:ext>
              </a:extLst>
            </a:blip>
            <a:stretch>
              <a:fillRect b="-93139"/>
            </a:stretch>
          </a:blipFill>
          <a:ln cap="sq">
            <a:noFill/>
            <a:prstDash val="solid"/>
            <a:miter/>
          </a:ln>
        </p:spPr>
      </p:sp>
      <p:sp>
        <p:nvSpPr>
          <p:cNvPr id="5" name="Freeform 5"/>
          <p:cNvSpPr/>
          <p:nvPr/>
        </p:nvSpPr>
        <p:spPr>
          <a:xfrm rot="-5400000">
            <a:off x="16283974" y="8053398"/>
            <a:ext cx="1018603" cy="551041"/>
          </a:xfrm>
          <a:custGeom>
            <a:avLst/>
            <a:gdLst/>
            <a:ahLst/>
            <a:cxnLst/>
            <a:rect l="l" t="t" r="r" b="b"/>
            <a:pathLst>
              <a:path w="1018603" h="551041">
                <a:moveTo>
                  <a:pt x="0" y="0"/>
                </a:moveTo>
                <a:lnTo>
                  <a:pt x="1018602" y="0"/>
                </a:lnTo>
                <a:lnTo>
                  <a:pt x="1018602" y="551041"/>
                </a:lnTo>
                <a:lnTo>
                  <a:pt x="0" y="551041"/>
                </a:lnTo>
                <a:lnTo>
                  <a:pt x="0" y="0"/>
                </a:lnTo>
                <a:close/>
              </a:path>
            </a:pathLst>
          </a:custGeom>
          <a:blipFill>
            <a:blip r:embed="rId6">
              <a:extLst>
                <a:ext uri="{96DAC541-7B7A-43D3-8B79-37D633B846F1}">
                  <asvg:svgBlip xmlns:asvg="http://schemas.microsoft.com/office/drawing/2016/SVG/main" r:embed="rId7"/>
                </a:ext>
              </a:extLst>
            </a:blip>
            <a:stretch>
              <a:fillRect t="-84850"/>
            </a:stretch>
          </a:blipFill>
          <a:ln cap="sq">
            <a:noFill/>
            <a:prstDash val="solid"/>
            <a:miter/>
          </a:ln>
        </p:spPr>
      </p:sp>
      <p:sp>
        <p:nvSpPr>
          <p:cNvPr id="6" name="Freeform 6"/>
          <p:cNvSpPr/>
          <p:nvPr/>
        </p:nvSpPr>
        <p:spPr>
          <a:xfrm>
            <a:off x="14820797" y="1422120"/>
            <a:ext cx="1402541" cy="268236"/>
          </a:xfrm>
          <a:custGeom>
            <a:avLst/>
            <a:gdLst/>
            <a:ahLst/>
            <a:cxnLst/>
            <a:rect l="l" t="t" r="r" b="b"/>
            <a:pathLst>
              <a:path w="1402541" h="268236">
                <a:moveTo>
                  <a:pt x="0" y="0"/>
                </a:moveTo>
                <a:lnTo>
                  <a:pt x="1402542" y="0"/>
                </a:lnTo>
                <a:lnTo>
                  <a:pt x="1402542" y="268236"/>
                </a:lnTo>
                <a:lnTo>
                  <a:pt x="0" y="268236"/>
                </a:lnTo>
                <a:lnTo>
                  <a:pt x="0" y="0"/>
                </a:lnTo>
                <a:close/>
              </a:path>
            </a:pathLst>
          </a:custGeom>
          <a:blipFill>
            <a:blip r:embed="rId8">
              <a:extLst>
                <a:ext uri="{96DAC541-7B7A-43D3-8B79-37D633B846F1}">
                  <asvg:svgBlip xmlns:asvg="http://schemas.microsoft.com/office/drawing/2016/SVG/main" r:embed="rId9"/>
                </a:ext>
              </a:extLst>
            </a:blip>
            <a:stretch>
              <a:fillRect/>
            </a:stretch>
          </a:blipFill>
          <a:ln cap="sq">
            <a:noFill/>
            <a:prstDash val="solid"/>
            <a:miter/>
          </a:ln>
        </p:spPr>
      </p:sp>
      <p:sp>
        <p:nvSpPr>
          <p:cNvPr id="7" name="Freeform 7"/>
          <p:cNvSpPr/>
          <p:nvPr/>
        </p:nvSpPr>
        <p:spPr>
          <a:xfrm>
            <a:off x="2985426" y="9381383"/>
            <a:ext cx="1402541" cy="268236"/>
          </a:xfrm>
          <a:custGeom>
            <a:avLst/>
            <a:gdLst/>
            <a:ahLst/>
            <a:cxnLst/>
            <a:rect l="l" t="t" r="r" b="b"/>
            <a:pathLst>
              <a:path w="1402541" h="268236">
                <a:moveTo>
                  <a:pt x="0" y="0"/>
                </a:moveTo>
                <a:lnTo>
                  <a:pt x="1402541" y="0"/>
                </a:lnTo>
                <a:lnTo>
                  <a:pt x="1402541" y="268236"/>
                </a:lnTo>
                <a:lnTo>
                  <a:pt x="0" y="268236"/>
                </a:lnTo>
                <a:lnTo>
                  <a:pt x="0" y="0"/>
                </a:lnTo>
                <a:close/>
              </a:path>
            </a:pathLst>
          </a:custGeom>
          <a:blipFill>
            <a:blip r:embed="rId8">
              <a:extLst>
                <a:ext uri="{96DAC541-7B7A-43D3-8B79-37D633B846F1}">
                  <asvg:svgBlip xmlns:asvg="http://schemas.microsoft.com/office/drawing/2016/SVG/main" r:embed="rId9"/>
                </a:ext>
              </a:extLst>
            </a:blip>
            <a:stretch>
              <a:fillRect/>
            </a:stretch>
          </a:blipFill>
          <a:ln cap="sq">
            <a:noFill/>
            <a:prstDash val="solid"/>
            <a:miter/>
          </a:ln>
        </p:spPr>
      </p:sp>
      <p:sp>
        <p:nvSpPr>
          <p:cNvPr id="8" name="TextBox 8"/>
          <p:cNvSpPr txBox="1"/>
          <p:nvPr/>
        </p:nvSpPr>
        <p:spPr>
          <a:xfrm>
            <a:off x="5575651" y="1833374"/>
            <a:ext cx="7853005" cy="887095"/>
          </a:xfrm>
          <a:prstGeom prst="rect">
            <a:avLst/>
          </a:prstGeom>
        </p:spPr>
        <p:txBody>
          <a:bodyPr wrap="square" lIns="0" tIns="0" rIns="0" bIns="0" rtlCol="0" anchor="t">
            <a:spAutoFit/>
          </a:bodyPr>
          <a:lstStyle/>
          <a:p>
            <a:pPr algn="ctr">
              <a:lnSpc>
                <a:spcPts val="7279"/>
              </a:lnSpc>
            </a:pPr>
            <a:r>
              <a:rPr lang="en-US" sz="5199" b="1" dirty="0">
                <a:solidFill>
                  <a:srgbClr val="000000"/>
                </a:solidFill>
                <a:latin typeface="Canva Sans Bold"/>
                <a:ea typeface="Canva Sans Bold"/>
                <a:cs typeface="Canva Sans Bold"/>
                <a:sym typeface="Canva Sans Bold"/>
              </a:rPr>
              <a:t>Tools and Technologies</a:t>
            </a:r>
          </a:p>
        </p:txBody>
      </p:sp>
      <p:sp>
        <p:nvSpPr>
          <p:cNvPr id="9" name="TextBox 9"/>
          <p:cNvSpPr txBox="1"/>
          <p:nvPr/>
        </p:nvSpPr>
        <p:spPr>
          <a:xfrm>
            <a:off x="3829302" y="3558038"/>
            <a:ext cx="11597283" cy="3580765"/>
          </a:xfrm>
          <a:prstGeom prst="rect">
            <a:avLst/>
          </a:prstGeom>
        </p:spPr>
        <p:txBody>
          <a:bodyPr lIns="0" tIns="0" rIns="0" bIns="0" rtlCol="0" anchor="t">
            <a:spAutoFit/>
          </a:bodyPr>
          <a:lstStyle/>
          <a:p>
            <a:pPr algn="l">
              <a:lnSpc>
                <a:spcPts val="4759"/>
              </a:lnSpc>
            </a:pPr>
            <a:r>
              <a:rPr lang="en-US" sz="3399">
                <a:solidFill>
                  <a:srgbClr val="000000"/>
                </a:solidFill>
                <a:latin typeface="Canva Sans"/>
                <a:ea typeface="Canva Sans"/>
                <a:cs typeface="Canva Sans"/>
                <a:sym typeface="Canva Sans"/>
              </a:rPr>
              <a:t>Frontend: Type Script, Tailwind CSS, Axios, React Router</a:t>
            </a:r>
          </a:p>
          <a:p>
            <a:pPr algn="l">
              <a:lnSpc>
                <a:spcPts val="4759"/>
              </a:lnSpc>
            </a:pPr>
            <a:r>
              <a:rPr lang="en-US" sz="3399">
                <a:solidFill>
                  <a:srgbClr val="000000"/>
                </a:solidFill>
                <a:latin typeface="Canva Sans"/>
                <a:ea typeface="Canva Sans"/>
                <a:cs typeface="Canva Sans"/>
                <a:sym typeface="Canva Sans"/>
              </a:rPr>
              <a:t>Backend: Node.js, Express.js</a:t>
            </a:r>
          </a:p>
          <a:p>
            <a:pPr algn="l">
              <a:lnSpc>
                <a:spcPts val="4759"/>
              </a:lnSpc>
            </a:pPr>
            <a:r>
              <a:rPr lang="en-US" sz="3399">
                <a:solidFill>
                  <a:srgbClr val="000000"/>
                </a:solidFill>
                <a:latin typeface="Canva Sans"/>
                <a:ea typeface="Canva Sans"/>
                <a:cs typeface="Canva Sans"/>
                <a:sym typeface="Canva Sans"/>
              </a:rPr>
              <a:t>Database: MongoDB with Mongoose</a:t>
            </a:r>
          </a:p>
          <a:p>
            <a:pPr algn="l">
              <a:lnSpc>
                <a:spcPts val="4759"/>
              </a:lnSpc>
            </a:pPr>
            <a:r>
              <a:rPr lang="en-US" sz="3399">
                <a:solidFill>
                  <a:srgbClr val="000000"/>
                </a:solidFill>
                <a:latin typeface="Canva Sans"/>
                <a:ea typeface="Canva Sans"/>
                <a:cs typeface="Canva Sans"/>
                <a:sym typeface="Canva Sans"/>
              </a:rPr>
              <a:t>Authentication: JWT, bcrypt</a:t>
            </a:r>
          </a:p>
          <a:p>
            <a:pPr algn="l">
              <a:lnSpc>
                <a:spcPts val="4759"/>
              </a:lnSpc>
            </a:pPr>
            <a:r>
              <a:rPr lang="en-US" sz="3399">
                <a:solidFill>
                  <a:srgbClr val="000000"/>
                </a:solidFill>
                <a:latin typeface="Canva Sans"/>
                <a:ea typeface="Canva Sans"/>
                <a:cs typeface="Canva Sans"/>
                <a:sym typeface="Canva Sans"/>
              </a:rPr>
              <a:t>UI/UX: Responsive design, Framer Motion animations</a:t>
            </a:r>
          </a:p>
          <a:p>
            <a:pPr algn="l">
              <a:lnSpc>
                <a:spcPts val="4759"/>
              </a:lnSpc>
            </a:pPr>
            <a:r>
              <a:rPr lang="en-US" sz="3399">
                <a:solidFill>
                  <a:srgbClr val="000000"/>
                </a:solidFill>
                <a:latin typeface="Canva Sans"/>
                <a:ea typeface="Canva Sans"/>
                <a:cs typeface="Canva Sans"/>
                <a:sym typeface="Canva Sans"/>
              </a:rPr>
              <a:t>Notifications: SweetAlert / Toast</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EFBEA"/>
        </a:solidFill>
        <a:effectLst/>
      </p:bgPr>
    </p:bg>
    <p:spTree>
      <p:nvGrpSpPr>
        <p:cNvPr id="1" name=""/>
        <p:cNvGrpSpPr/>
        <p:nvPr/>
      </p:nvGrpSpPr>
      <p:grpSpPr>
        <a:xfrm>
          <a:off x="0" y="0"/>
          <a:ext cx="0" cy="0"/>
          <a:chOff x="0" y="0"/>
          <a:chExt cx="0" cy="0"/>
        </a:xfrm>
      </p:grpSpPr>
      <p:sp>
        <p:nvSpPr>
          <p:cNvPr id="2" name="Freeform 2"/>
          <p:cNvSpPr/>
          <p:nvPr/>
        </p:nvSpPr>
        <p:spPr>
          <a:xfrm>
            <a:off x="2864476" y="1140922"/>
            <a:ext cx="13568252" cy="9390361"/>
          </a:xfrm>
          <a:custGeom>
            <a:avLst/>
            <a:gdLst/>
            <a:ahLst/>
            <a:cxnLst/>
            <a:rect l="l" t="t" r="r" b="b"/>
            <a:pathLst>
              <a:path w="13568252" h="9390361">
                <a:moveTo>
                  <a:pt x="0" y="0"/>
                </a:moveTo>
                <a:lnTo>
                  <a:pt x="13568252" y="0"/>
                </a:lnTo>
                <a:lnTo>
                  <a:pt x="13568252" y="9390361"/>
                </a:lnTo>
                <a:lnTo>
                  <a:pt x="0" y="9390361"/>
                </a:lnTo>
                <a:lnTo>
                  <a:pt x="0" y="0"/>
                </a:lnTo>
                <a:close/>
              </a:path>
            </a:pathLst>
          </a:custGeom>
          <a:blipFill>
            <a:blip r:embed="rId2"/>
            <a:stretch>
              <a:fillRect/>
            </a:stretch>
          </a:blipFill>
        </p:spPr>
      </p:sp>
      <p:sp>
        <p:nvSpPr>
          <p:cNvPr id="3" name="TextBox 3"/>
          <p:cNvSpPr txBox="1"/>
          <p:nvPr/>
        </p:nvSpPr>
        <p:spPr>
          <a:xfrm>
            <a:off x="2864476" y="1198072"/>
            <a:ext cx="12559048" cy="918083"/>
          </a:xfrm>
          <a:prstGeom prst="rect">
            <a:avLst/>
          </a:prstGeom>
        </p:spPr>
        <p:txBody>
          <a:bodyPr lIns="0" tIns="0" rIns="0" bIns="0" rtlCol="0" anchor="t">
            <a:spAutoFit/>
          </a:bodyPr>
          <a:lstStyle/>
          <a:p>
            <a:pPr marL="0" lvl="0" indent="0" algn="ctr">
              <a:lnSpc>
                <a:spcPts val="6975"/>
              </a:lnSpc>
              <a:spcBef>
                <a:spcPct val="0"/>
              </a:spcBef>
            </a:pPr>
            <a:r>
              <a:rPr lang="en-US" sz="6399">
                <a:solidFill>
                  <a:srgbClr val="383333"/>
                </a:solidFill>
                <a:latin typeface="Stinger Fit"/>
                <a:ea typeface="Stinger Fit"/>
                <a:cs typeface="Stinger Fit"/>
                <a:sym typeface="Stinger Fit"/>
              </a:rPr>
              <a:t>ER Diagram</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EFBEA"/>
        </a:solidFill>
        <a:effectLst/>
      </p:bgPr>
    </p:bg>
    <p:spTree>
      <p:nvGrpSpPr>
        <p:cNvPr id="1" name=""/>
        <p:cNvGrpSpPr/>
        <p:nvPr/>
      </p:nvGrpSpPr>
      <p:grpSpPr>
        <a:xfrm>
          <a:off x="0" y="0"/>
          <a:ext cx="0" cy="0"/>
          <a:chOff x="0" y="0"/>
          <a:chExt cx="0" cy="0"/>
        </a:xfrm>
      </p:grpSpPr>
      <p:sp>
        <p:nvSpPr>
          <p:cNvPr id="2" name="Freeform 2"/>
          <p:cNvSpPr/>
          <p:nvPr/>
        </p:nvSpPr>
        <p:spPr>
          <a:xfrm>
            <a:off x="5944956" y="-644811"/>
            <a:ext cx="9029074" cy="11588584"/>
          </a:xfrm>
          <a:custGeom>
            <a:avLst/>
            <a:gdLst/>
            <a:ahLst/>
            <a:cxnLst/>
            <a:rect l="l" t="t" r="r" b="b"/>
            <a:pathLst>
              <a:path w="9029074" h="11588584">
                <a:moveTo>
                  <a:pt x="0" y="0"/>
                </a:moveTo>
                <a:lnTo>
                  <a:pt x="9029074" y="0"/>
                </a:lnTo>
                <a:lnTo>
                  <a:pt x="9029074" y="11588585"/>
                </a:lnTo>
                <a:lnTo>
                  <a:pt x="0" y="11588585"/>
                </a:lnTo>
                <a:lnTo>
                  <a:pt x="0" y="0"/>
                </a:lnTo>
                <a:close/>
              </a:path>
            </a:pathLst>
          </a:custGeom>
          <a:blipFill>
            <a:blip r:embed="rId2"/>
            <a:stretch>
              <a:fillRect t="-266" b="-266"/>
            </a:stretch>
          </a:blipFill>
        </p:spPr>
      </p:sp>
      <p:sp>
        <p:nvSpPr>
          <p:cNvPr id="3" name="TextBox 3"/>
          <p:cNvSpPr txBox="1"/>
          <p:nvPr/>
        </p:nvSpPr>
        <p:spPr>
          <a:xfrm>
            <a:off x="-2406877" y="908184"/>
            <a:ext cx="12559048" cy="813054"/>
          </a:xfrm>
          <a:prstGeom prst="rect">
            <a:avLst/>
          </a:prstGeom>
        </p:spPr>
        <p:txBody>
          <a:bodyPr lIns="0" tIns="0" rIns="0" bIns="0" rtlCol="0" anchor="t">
            <a:spAutoFit/>
          </a:bodyPr>
          <a:lstStyle/>
          <a:p>
            <a:pPr marL="0" lvl="0" indent="0" algn="ctr">
              <a:lnSpc>
                <a:spcPts val="6213"/>
              </a:lnSpc>
              <a:spcBef>
                <a:spcPct val="0"/>
              </a:spcBef>
            </a:pPr>
            <a:r>
              <a:rPr lang="en-US" sz="5700">
                <a:solidFill>
                  <a:srgbClr val="383333"/>
                </a:solidFill>
                <a:latin typeface="Stinger Fit"/>
                <a:ea typeface="Stinger Fit"/>
                <a:cs typeface="Stinger Fit"/>
                <a:sym typeface="Stinger Fit"/>
              </a:rPr>
              <a:t>Us</a:t>
            </a:r>
            <a:r>
              <a:rPr lang="en-US" sz="5700" u="none" strike="noStrike">
                <a:solidFill>
                  <a:srgbClr val="383333"/>
                </a:solidFill>
                <a:latin typeface="Stinger Fit"/>
                <a:ea typeface="Stinger Fit"/>
                <a:cs typeface="Stinger Fit"/>
                <a:sym typeface="Stinger Fit"/>
              </a:rPr>
              <a:t>e Case Diagram</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EFBEA"/>
        </a:solidFill>
        <a:effectLst/>
      </p:bgPr>
    </p:bg>
    <p:spTree>
      <p:nvGrpSpPr>
        <p:cNvPr id="1" name=""/>
        <p:cNvGrpSpPr/>
        <p:nvPr/>
      </p:nvGrpSpPr>
      <p:grpSpPr>
        <a:xfrm>
          <a:off x="0" y="0"/>
          <a:ext cx="0" cy="0"/>
          <a:chOff x="0" y="0"/>
          <a:chExt cx="0" cy="0"/>
        </a:xfrm>
      </p:grpSpPr>
      <p:sp>
        <p:nvSpPr>
          <p:cNvPr id="2" name="Freeform 2"/>
          <p:cNvSpPr/>
          <p:nvPr/>
        </p:nvSpPr>
        <p:spPr>
          <a:xfrm>
            <a:off x="7058871" y="91177"/>
            <a:ext cx="9574152" cy="10104646"/>
          </a:xfrm>
          <a:custGeom>
            <a:avLst/>
            <a:gdLst/>
            <a:ahLst/>
            <a:cxnLst/>
            <a:rect l="l" t="t" r="r" b="b"/>
            <a:pathLst>
              <a:path w="9574152" h="10104646">
                <a:moveTo>
                  <a:pt x="0" y="0"/>
                </a:moveTo>
                <a:lnTo>
                  <a:pt x="9574152" y="0"/>
                </a:lnTo>
                <a:lnTo>
                  <a:pt x="9574152" y="10104646"/>
                </a:lnTo>
                <a:lnTo>
                  <a:pt x="0" y="10104646"/>
                </a:lnTo>
                <a:lnTo>
                  <a:pt x="0" y="0"/>
                </a:lnTo>
                <a:close/>
              </a:path>
            </a:pathLst>
          </a:custGeom>
          <a:blipFill>
            <a:blip r:embed="rId2"/>
            <a:stretch>
              <a:fillRect/>
            </a:stretch>
          </a:blipFill>
        </p:spPr>
      </p:sp>
      <p:sp>
        <p:nvSpPr>
          <p:cNvPr id="3" name="TextBox 3"/>
          <p:cNvSpPr txBox="1"/>
          <p:nvPr/>
        </p:nvSpPr>
        <p:spPr>
          <a:xfrm>
            <a:off x="-2406877" y="908184"/>
            <a:ext cx="12559048" cy="813054"/>
          </a:xfrm>
          <a:prstGeom prst="rect">
            <a:avLst/>
          </a:prstGeom>
        </p:spPr>
        <p:txBody>
          <a:bodyPr lIns="0" tIns="0" rIns="0" bIns="0" rtlCol="0" anchor="t">
            <a:spAutoFit/>
          </a:bodyPr>
          <a:lstStyle/>
          <a:p>
            <a:pPr marL="0" lvl="0" indent="0" algn="ctr">
              <a:lnSpc>
                <a:spcPts val="6213"/>
              </a:lnSpc>
              <a:spcBef>
                <a:spcPct val="0"/>
              </a:spcBef>
            </a:pPr>
            <a:r>
              <a:rPr lang="en-US" sz="5700">
                <a:solidFill>
                  <a:srgbClr val="383333"/>
                </a:solidFill>
                <a:latin typeface="Stinger Fit"/>
                <a:ea typeface="Stinger Fit"/>
                <a:cs typeface="Stinger Fit"/>
                <a:sym typeface="Stinger Fit"/>
              </a:rPr>
              <a:t>Data Flow </a:t>
            </a:r>
            <a:r>
              <a:rPr lang="en-US" sz="5700" u="none" strike="noStrike">
                <a:solidFill>
                  <a:srgbClr val="383333"/>
                </a:solidFill>
                <a:latin typeface="Stinger Fit"/>
                <a:ea typeface="Stinger Fit"/>
                <a:cs typeface="Stinger Fit"/>
                <a:sym typeface="Stinger Fit"/>
              </a:rPr>
              <a:t>Diagram</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EFBEA"/>
        </a:solidFill>
        <a:effectLst/>
      </p:bgPr>
    </p:bg>
    <p:spTree>
      <p:nvGrpSpPr>
        <p:cNvPr id="1" name=""/>
        <p:cNvGrpSpPr/>
        <p:nvPr/>
      </p:nvGrpSpPr>
      <p:grpSpPr>
        <a:xfrm>
          <a:off x="0" y="0"/>
          <a:ext cx="0" cy="0"/>
          <a:chOff x="0" y="0"/>
          <a:chExt cx="0" cy="0"/>
        </a:xfrm>
      </p:grpSpPr>
      <p:grpSp>
        <p:nvGrpSpPr>
          <p:cNvPr id="2" name="Group 2"/>
          <p:cNvGrpSpPr/>
          <p:nvPr/>
        </p:nvGrpSpPr>
        <p:grpSpPr>
          <a:xfrm>
            <a:off x="1421668" y="2071505"/>
            <a:ext cx="7427815" cy="4499398"/>
            <a:chOff x="0" y="0"/>
            <a:chExt cx="9903754" cy="5999197"/>
          </a:xfrm>
        </p:grpSpPr>
        <p:pic>
          <p:nvPicPr>
            <p:cNvPr id="3" name="Picture 3"/>
            <p:cNvPicPr>
              <a:picLocks noChangeAspect="1"/>
            </p:cNvPicPr>
            <p:nvPr/>
          </p:nvPicPr>
          <p:blipFill>
            <a:blip r:embed="rId2"/>
            <a:srcRect l="10577" r="10577"/>
            <a:stretch>
              <a:fillRect/>
            </a:stretch>
          </p:blipFill>
          <p:spPr>
            <a:xfrm>
              <a:off x="0" y="0"/>
              <a:ext cx="9903754" cy="5999197"/>
            </a:xfrm>
            <a:prstGeom prst="rect">
              <a:avLst/>
            </a:prstGeom>
          </p:spPr>
        </p:pic>
      </p:grpSp>
      <p:grpSp>
        <p:nvGrpSpPr>
          <p:cNvPr id="4" name="Group 4"/>
          <p:cNvGrpSpPr/>
          <p:nvPr/>
        </p:nvGrpSpPr>
        <p:grpSpPr>
          <a:xfrm>
            <a:off x="9513045" y="2071505"/>
            <a:ext cx="7427815" cy="4499398"/>
            <a:chOff x="0" y="0"/>
            <a:chExt cx="9903754" cy="5999197"/>
          </a:xfrm>
        </p:grpSpPr>
        <p:pic>
          <p:nvPicPr>
            <p:cNvPr id="5" name="Picture 5"/>
            <p:cNvPicPr>
              <a:picLocks noChangeAspect="1"/>
            </p:cNvPicPr>
            <p:nvPr/>
          </p:nvPicPr>
          <p:blipFill>
            <a:blip r:embed="rId3"/>
            <a:srcRect l="10577" r="10577"/>
            <a:stretch>
              <a:fillRect/>
            </a:stretch>
          </p:blipFill>
          <p:spPr>
            <a:xfrm>
              <a:off x="0" y="0"/>
              <a:ext cx="9903754" cy="5999197"/>
            </a:xfrm>
            <a:prstGeom prst="rect">
              <a:avLst/>
            </a:prstGeom>
          </p:spPr>
        </p:pic>
      </p:grpSp>
      <p:sp>
        <p:nvSpPr>
          <p:cNvPr id="6" name="TextBox 6"/>
          <p:cNvSpPr txBox="1"/>
          <p:nvPr/>
        </p:nvSpPr>
        <p:spPr>
          <a:xfrm>
            <a:off x="5679334" y="7175127"/>
            <a:ext cx="7427815" cy="580390"/>
          </a:xfrm>
          <a:prstGeom prst="rect">
            <a:avLst/>
          </a:prstGeom>
        </p:spPr>
        <p:txBody>
          <a:bodyPr lIns="0" tIns="0" rIns="0" bIns="0" rtlCol="0" anchor="t">
            <a:spAutoFit/>
          </a:bodyPr>
          <a:lstStyle/>
          <a:p>
            <a:pPr algn="ctr">
              <a:lnSpc>
                <a:spcPts val="4759"/>
              </a:lnSpc>
            </a:pPr>
            <a:r>
              <a:rPr lang="en-US" sz="3399">
                <a:solidFill>
                  <a:srgbClr val="000000"/>
                </a:solidFill>
                <a:latin typeface="Canva Sans"/>
                <a:ea typeface="Canva Sans"/>
                <a:cs typeface="Canva Sans"/>
                <a:sym typeface="Canva Sans"/>
              </a:rPr>
              <a:t>Home Page &amp; Search Filter</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EFBEA"/>
        </a:solidFill>
        <a:effectLst/>
      </p:bgPr>
    </p:bg>
    <p:spTree>
      <p:nvGrpSpPr>
        <p:cNvPr id="1" name=""/>
        <p:cNvGrpSpPr/>
        <p:nvPr/>
      </p:nvGrpSpPr>
      <p:grpSpPr>
        <a:xfrm>
          <a:off x="0" y="0"/>
          <a:ext cx="0" cy="0"/>
          <a:chOff x="0" y="0"/>
          <a:chExt cx="0" cy="0"/>
        </a:xfrm>
      </p:grpSpPr>
      <p:grpSp>
        <p:nvGrpSpPr>
          <p:cNvPr id="2" name="Group 2"/>
          <p:cNvGrpSpPr/>
          <p:nvPr/>
        </p:nvGrpSpPr>
        <p:grpSpPr>
          <a:xfrm>
            <a:off x="1421668" y="2071505"/>
            <a:ext cx="7427815" cy="4499398"/>
            <a:chOff x="0" y="0"/>
            <a:chExt cx="9903754" cy="5999197"/>
          </a:xfrm>
        </p:grpSpPr>
        <p:pic>
          <p:nvPicPr>
            <p:cNvPr id="3" name="Picture 3"/>
            <p:cNvPicPr>
              <a:picLocks noChangeAspect="1"/>
            </p:cNvPicPr>
            <p:nvPr/>
          </p:nvPicPr>
          <p:blipFill>
            <a:blip r:embed="rId2"/>
            <a:srcRect l="9028" r="9028"/>
            <a:stretch>
              <a:fillRect/>
            </a:stretch>
          </p:blipFill>
          <p:spPr>
            <a:xfrm>
              <a:off x="0" y="0"/>
              <a:ext cx="9903754" cy="5999197"/>
            </a:xfrm>
            <a:prstGeom prst="rect">
              <a:avLst/>
            </a:prstGeom>
          </p:spPr>
        </p:pic>
      </p:grpSp>
      <p:grpSp>
        <p:nvGrpSpPr>
          <p:cNvPr id="4" name="Group 4"/>
          <p:cNvGrpSpPr/>
          <p:nvPr/>
        </p:nvGrpSpPr>
        <p:grpSpPr>
          <a:xfrm>
            <a:off x="9513045" y="2071505"/>
            <a:ext cx="7427815" cy="4499398"/>
            <a:chOff x="0" y="0"/>
            <a:chExt cx="9903754" cy="5999197"/>
          </a:xfrm>
        </p:grpSpPr>
        <p:pic>
          <p:nvPicPr>
            <p:cNvPr id="5" name="Picture 5"/>
            <p:cNvPicPr>
              <a:picLocks noChangeAspect="1"/>
            </p:cNvPicPr>
            <p:nvPr/>
          </p:nvPicPr>
          <p:blipFill>
            <a:blip r:embed="rId3"/>
            <a:srcRect l="10079" r="36192"/>
            <a:stretch>
              <a:fillRect/>
            </a:stretch>
          </p:blipFill>
          <p:spPr>
            <a:xfrm>
              <a:off x="0" y="0"/>
              <a:ext cx="9903754" cy="5999197"/>
            </a:xfrm>
            <a:prstGeom prst="rect">
              <a:avLst/>
            </a:prstGeom>
          </p:spPr>
        </p:pic>
      </p:grpSp>
      <p:sp>
        <p:nvSpPr>
          <p:cNvPr id="6" name="TextBox 6"/>
          <p:cNvSpPr txBox="1"/>
          <p:nvPr/>
        </p:nvSpPr>
        <p:spPr>
          <a:xfrm>
            <a:off x="5679334" y="7175127"/>
            <a:ext cx="7427815" cy="580390"/>
          </a:xfrm>
          <a:prstGeom prst="rect">
            <a:avLst/>
          </a:prstGeom>
        </p:spPr>
        <p:txBody>
          <a:bodyPr lIns="0" tIns="0" rIns="0" bIns="0" rtlCol="0" anchor="t">
            <a:spAutoFit/>
          </a:bodyPr>
          <a:lstStyle/>
          <a:p>
            <a:pPr algn="ctr">
              <a:lnSpc>
                <a:spcPts val="4759"/>
              </a:lnSpc>
            </a:pPr>
            <a:r>
              <a:rPr lang="en-US" sz="3399">
                <a:solidFill>
                  <a:srgbClr val="000000"/>
                </a:solidFill>
                <a:latin typeface="Canva Sans"/>
                <a:ea typeface="Canva Sans"/>
                <a:cs typeface="Canva Sans"/>
                <a:sym typeface="Canva Sans"/>
              </a:rPr>
              <a:t>Admin Dashboard &amp; Manage Users</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EFBEA"/>
        </a:solidFill>
        <a:effectLst/>
      </p:bgPr>
    </p:bg>
    <p:spTree>
      <p:nvGrpSpPr>
        <p:cNvPr id="1" name=""/>
        <p:cNvGrpSpPr/>
        <p:nvPr/>
      </p:nvGrpSpPr>
      <p:grpSpPr>
        <a:xfrm>
          <a:off x="0" y="0"/>
          <a:ext cx="0" cy="0"/>
          <a:chOff x="0" y="0"/>
          <a:chExt cx="0" cy="0"/>
        </a:xfrm>
      </p:grpSpPr>
      <p:grpSp>
        <p:nvGrpSpPr>
          <p:cNvPr id="2" name="Group 2"/>
          <p:cNvGrpSpPr/>
          <p:nvPr/>
        </p:nvGrpSpPr>
        <p:grpSpPr>
          <a:xfrm>
            <a:off x="1421668" y="2071505"/>
            <a:ext cx="7427815" cy="4499398"/>
            <a:chOff x="0" y="0"/>
            <a:chExt cx="9903754" cy="5999197"/>
          </a:xfrm>
        </p:grpSpPr>
        <p:pic>
          <p:nvPicPr>
            <p:cNvPr id="3" name="Picture 3"/>
            <p:cNvPicPr>
              <a:picLocks noChangeAspect="1"/>
            </p:cNvPicPr>
            <p:nvPr/>
          </p:nvPicPr>
          <p:blipFill>
            <a:blip r:embed="rId2"/>
            <a:srcRect l="11018" r="10341"/>
            <a:stretch>
              <a:fillRect/>
            </a:stretch>
          </p:blipFill>
          <p:spPr>
            <a:xfrm>
              <a:off x="0" y="0"/>
              <a:ext cx="9903754" cy="5999197"/>
            </a:xfrm>
            <a:prstGeom prst="rect">
              <a:avLst/>
            </a:prstGeom>
          </p:spPr>
        </p:pic>
      </p:grpSp>
      <p:grpSp>
        <p:nvGrpSpPr>
          <p:cNvPr id="4" name="Group 4"/>
          <p:cNvGrpSpPr/>
          <p:nvPr/>
        </p:nvGrpSpPr>
        <p:grpSpPr>
          <a:xfrm>
            <a:off x="9513045" y="2071505"/>
            <a:ext cx="7427815" cy="4499398"/>
            <a:chOff x="0" y="0"/>
            <a:chExt cx="9903754" cy="5999197"/>
          </a:xfrm>
        </p:grpSpPr>
        <p:pic>
          <p:nvPicPr>
            <p:cNvPr id="5" name="Picture 5"/>
            <p:cNvPicPr>
              <a:picLocks noChangeAspect="1"/>
            </p:cNvPicPr>
            <p:nvPr/>
          </p:nvPicPr>
          <p:blipFill>
            <a:blip r:embed="rId3"/>
            <a:srcRect l="26008" r="15429"/>
            <a:stretch>
              <a:fillRect/>
            </a:stretch>
          </p:blipFill>
          <p:spPr>
            <a:xfrm>
              <a:off x="0" y="0"/>
              <a:ext cx="9903754" cy="5999197"/>
            </a:xfrm>
            <a:prstGeom prst="rect">
              <a:avLst/>
            </a:prstGeom>
          </p:spPr>
        </p:pic>
      </p:grpSp>
      <p:sp>
        <p:nvSpPr>
          <p:cNvPr id="6" name="TextBox 6"/>
          <p:cNvSpPr txBox="1"/>
          <p:nvPr/>
        </p:nvSpPr>
        <p:spPr>
          <a:xfrm>
            <a:off x="5679334" y="7175127"/>
            <a:ext cx="7427815" cy="580390"/>
          </a:xfrm>
          <a:prstGeom prst="rect">
            <a:avLst/>
          </a:prstGeom>
        </p:spPr>
        <p:txBody>
          <a:bodyPr lIns="0" tIns="0" rIns="0" bIns="0" rtlCol="0" anchor="t">
            <a:spAutoFit/>
          </a:bodyPr>
          <a:lstStyle/>
          <a:p>
            <a:pPr algn="ctr">
              <a:lnSpc>
                <a:spcPts val="4759"/>
              </a:lnSpc>
            </a:pPr>
            <a:r>
              <a:rPr lang="en-US" sz="3399">
                <a:solidFill>
                  <a:srgbClr val="000000"/>
                </a:solidFill>
                <a:latin typeface="Canva Sans"/>
                <a:ea typeface="Canva Sans"/>
                <a:cs typeface="Canva Sans"/>
                <a:sym typeface="Canva Sans"/>
              </a:rPr>
              <a:t>Booking Details &amp; Manage Booking</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EFBEA"/>
        </a:solidFill>
        <a:effectLst/>
      </p:bgPr>
    </p:bg>
    <p:spTree>
      <p:nvGrpSpPr>
        <p:cNvPr id="1" name=""/>
        <p:cNvGrpSpPr/>
        <p:nvPr/>
      </p:nvGrpSpPr>
      <p:grpSpPr>
        <a:xfrm>
          <a:off x="0" y="0"/>
          <a:ext cx="0" cy="0"/>
          <a:chOff x="0" y="0"/>
          <a:chExt cx="0" cy="0"/>
        </a:xfrm>
      </p:grpSpPr>
      <p:sp>
        <p:nvSpPr>
          <p:cNvPr id="2" name="TextBox 2"/>
          <p:cNvSpPr txBox="1"/>
          <p:nvPr/>
        </p:nvSpPr>
        <p:spPr>
          <a:xfrm>
            <a:off x="5430092" y="2079486"/>
            <a:ext cx="7427815" cy="629920"/>
          </a:xfrm>
          <a:prstGeom prst="rect">
            <a:avLst/>
          </a:prstGeom>
        </p:spPr>
        <p:txBody>
          <a:bodyPr lIns="0" tIns="0" rIns="0" bIns="0" rtlCol="0" anchor="t">
            <a:spAutoFit/>
          </a:bodyPr>
          <a:lstStyle/>
          <a:p>
            <a:pPr algn="ctr">
              <a:lnSpc>
                <a:spcPts val="5179"/>
              </a:lnSpc>
            </a:pPr>
            <a:r>
              <a:rPr lang="en-US" sz="3699" b="1">
                <a:solidFill>
                  <a:srgbClr val="000000"/>
                </a:solidFill>
                <a:latin typeface="Canva Sans Bold"/>
                <a:ea typeface="Canva Sans Bold"/>
                <a:cs typeface="Canva Sans Bold"/>
                <a:sym typeface="Canva Sans Bold"/>
              </a:rPr>
              <a:t>Future Opportunities</a:t>
            </a:r>
          </a:p>
        </p:txBody>
      </p:sp>
      <p:sp>
        <p:nvSpPr>
          <p:cNvPr id="3" name="TextBox 3"/>
          <p:cNvSpPr txBox="1"/>
          <p:nvPr/>
        </p:nvSpPr>
        <p:spPr>
          <a:xfrm>
            <a:off x="3953719" y="3583536"/>
            <a:ext cx="12458402" cy="3714750"/>
          </a:xfrm>
          <a:prstGeom prst="rect">
            <a:avLst/>
          </a:prstGeom>
        </p:spPr>
        <p:txBody>
          <a:bodyPr lIns="0" tIns="0" rIns="0" bIns="0" rtlCol="0" anchor="t">
            <a:spAutoFit/>
          </a:bodyPr>
          <a:lstStyle/>
          <a:p>
            <a:pPr marL="647702" lvl="1" indent="-323851" algn="l">
              <a:lnSpc>
                <a:spcPts val="4200"/>
              </a:lnSpc>
              <a:buFont typeface="Arial"/>
              <a:buChar char="•"/>
            </a:pPr>
            <a:r>
              <a:rPr lang="en-US" sz="3000">
                <a:solidFill>
                  <a:srgbClr val="000000"/>
                </a:solidFill>
                <a:latin typeface="Canva Sans"/>
                <a:ea typeface="Canva Sans"/>
                <a:cs typeface="Canva Sans"/>
                <a:sym typeface="Canva Sans"/>
              </a:rPr>
              <a:t>Online payment integration (SSLCommerz / Stripe / UddoktaPay)</a:t>
            </a:r>
          </a:p>
          <a:p>
            <a:pPr marL="647702" lvl="1" indent="-323851" algn="l">
              <a:lnSpc>
                <a:spcPts val="4200"/>
              </a:lnSpc>
              <a:buFont typeface="Arial"/>
              <a:buChar char="•"/>
            </a:pPr>
            <a:r>
              <a:rPr lang="en-US" sz="3000">
                <a:solidFill>
                  <a:srgbClr val="000000"/>
                </a:solidFill>
                <a:latin typeface="Canva Sans"/>
                <a:ea typeface="Canva Sans"/>
                <a:cs typeface="Canva Sans"/>
                <a:sym typeface="Canva Sans"/>
              </a:rPr>
              <a:t>Real-time chat between users and agents</a:t>
            </a:r>
          </a:p>
          <a:p>
            <a:pPr marL="647702" lvl="1" indent="-323851" algn="l">
              <a:lnSpc>
                <a:spcPts val="4200"/>
              </a:lnSpc>
              <a:buFont typeface="Arial"/>
              <a:buChar char="•"/>
            </a:pPr>
            <a:r>
              <a:rPr lang="en-US" sz="3000">
                <a:solidFill>
                  <a:srgbClr val="000000"/>
                </a:solidFill>
                <a:latin typeface="Canva Sans"/>
                <a:ea typeface="Canva Sans"/>
                <a:cs typeface="Canva Sans"/>
                <a:sym typeface="Canva Sans"/>
              </a:rPr>
              <a:t>Advanced property recommendation using AI</a:t>
            </a:r>
          </a:p>
          <a:p>
            <a:pPr marL="647702" lvl="1" indent="-323851" algn="l">
              <a:lnSpc>
                <a:spcPts val="4200"/>
              </a:lnSpc>
              <a:buFont typeface="Arial"/>
              <a:buChar char="•"/>
            </a:pPr>
            <a:r>
              <a:rPr lang="en-US" sz="3000">
                <a:solidFill>
                  <a:srgbClr val="000000"/>
                </a:solidFill>
                <a:latin typeface="Canva Sans"/>
                <a:ea typeface="Canva Sans"/>
                <a:cs typeface="Canva Sans"/>
                <a:sym typeface="Canva Sans"/>
              </a:rPr>
              <a:t>Mobile application version (Android/iOS)</a:t>
            </a:r>
          </a:p>
          <a:p>
            <a:pPr marL="647702" lvl="1" indent="-323851" algn="l">
              <a:lnSpc>
                <a:spcPts val="4200"/>
              </a:lnSpc>
              <a:buFont typeface="Arial"/>
              <a:buChar char="•"/>
            </a:pPr>
            <a:r>
              <a:rPr lang="en-US" sz="3000">
                <a:solidFill>
                  <a:srgbClr val="000000"/>
                </a:solidFill>
                <a:latin typeface="Canva Sans"/>
                <a:ea typeface="Canva Sans"/>
                <a:cs typeface="Canva Sans"/>
                <a:sym typeface="Canva Sans"/>
              </a:rPr>
              <a:t>Geo-location based property suggestions</a:t>
            </a:r>
          </a:p>
          <a:p>
            <a:pPr marL="647702" lvl="1" indent="-323851" algn="l">
              <a:lnSpc>
                <a:spcPts val="4200"/>
              </a:lnSpc>
              <a:buFont typeface="Arial"/>
              <a:buChar char="•"/>
            </a:pPr>
            <a:r>
              <a:rPr lang="en-US" sz="3000">
                <a:solidFill>
                  <a:srgbClr val="000000"/>
                </a:solidFill>
                <a:latin typeface="Canva Sans"/>
                <a:ea typeface="Canva Sans"/>
                <a:cs typeface="Canva Sans"/>
                <a:sym typeface="Canva Sans"/>
              </a:rPr>
              <a:t>Automatic notification system (SMS / Email)</a:t>
            </a:r>
          </a:p>
          <a:p>
            <a:pPr algn="l">
              <a:lnSpc>
                <a:spcPts val="4200"/>
              </a:lnSpc>
            </a:pPr>
            <a:endParaRPr lang="en-US" sz="3000">
              <a:solidFill>
                <a:srgbClr val="000000"/>
              </a:solidFill>
              <a:latin typeface="Canva Sans"/>
              <a:ea typeface="Canva Sans"/>
              <a:cs typeface="Canva Sans"/>
              <a:sym typeface="Canva Sans"/>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EFBEA"/>
        </a:solidFill>
        <a:effectLst/>
      </p:bgPr>
    </p:bg>
    <p:spTree>
      <p:nvGrpSpPr>
        <p:cNvPr id="1" name=""/>
        <p:cNvGrpSpPr/>
        <p:nvPr/>
      </p:nvGrpSpPr>
      <p:grpSpPr>
        <a:xfrm>
          <a:off x="0" y="0"/>
          <a:ext cx="0" cy="0"/>
          <a:chOff x="0" y="0"/>
          <a:chExt cx="0" cy="0"/>
        </a:xfrm>
      </p:grpSpPr>
      <p:sp>
        <p:nvSpPr>
          <p:cNvPr id="2" name="Freeform 2"/>
          <p:cNvSpPr/>
          <p:nvPr/>
        </p:nvSpPr>
        <p:spPr>
          <a:xfrm rot="10712518">
            <a:off x="9737284" y="-3349284"/>
            <a:ext cx="7968237" cy="7848713"/>
          </a:xfrm>
          <a:custGeom>
            <a:avLst/>
            <a:gdLst/>
            <a:ahLst/>
            <a:cxnLst/>
            <a:rect l="l" t="t" r="r" b="b"/>
            <a:pathLst>
              <a:path w="7968237" h="7848713">
                <a:moveTo>
                  <a:pt x="0" y="0"/>
                </a:moveTo>
                <a:lnTo>
                  <a:pt x="7968236" y="0"/>
                </a:lnTo>
                <a:lnTo>
                  <a:pt x="7968236" y="7848713"/>
                </a:lnTo>
                <a:lnTo>
                  <a:pt x="0" y="784871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744359">
            <a:off x="11306393" y="-62029"/>
            <a:ext cx="11323176" cy="13459941"/>
          </a:xfrm>
          <a:custGeom>
            <a:avLst/>
            <a:gdLst/>
            <a:ahLst/>
            <a:cxnLst/>
            <a:rect l="l" t="t" r="r" b="b"/>
            <a:pathLst>
              <a:path w="11323176" h="13459941">
                <a:moveTo>
                  <a:pt x="0" y="0"/>
                </a:moveTo>
                <a:lnTo>
                  <a:pt x="11323176" y="0"/>
                </a:lnTo>
                <a:lnTo>
                  <a:pt x="11323176" y="13459941"/>
                </a:lnTo>
                <a:lnTo>
                  <a:pt x="0" y="1345994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rot="3761399">
            <a:off x="-3378619" y="6015726"/>
            <a:ext cx="7968237" cy="7848713"/>
          </a:xfrm>
          <a:custGeom>
            <a:avLst/>
            <a:gdLst/>
            <a:ahLst/>
            <a:cxnLst/>
            <a:rect l="l" t="t" r="r" b="b"/>
            <a:pathLst>
              <a:path w="7968237" h="7848713">
                <a:moveTo>
                  <a:pt x="0" y="0"/>
                </a:moveTo>
                <a:lnTo>
                  <a:pt x="7968237" y="0"/>
                </a:lnTo>
                <a:lnTo>
                  <a:pt x="7968237" y="7848713"/>
                </a:lnTo>
                <a:lnTo>
                  <a:pt x="0" y="784871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a:off x="3449873" y="7094114"/>
            <a:ext cx="588382" cy="588382"/>
          </a:xfrm>
          <a:custGeom>
            <a:avLst/>
            <a:gdLst/>
            <a:ahLst/>
            <a:cxnLst/>
            <a:rect l="l" t="t" r="r" b="b"/>
            <a:pathLst>
              <a:path w="588382" h="588382">
                <a:moveTo>
                  <a:pt x="0" y="0"/>
                </a:moveTo>
                <a:lnTo>
                  <a:pt x="588381" y="0"/>
                </a:lnTo>
                <a:lnTo>
                  <a:pt x="588381" y="588382"/>
                </a:lnTo>
                <a:lnTo>
                  <a:pt x="0" y="58838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a:off x="9217377" y="957210"/>
            <a:ext cx="1121464" cy="643440"/>
          </a:xfrm>
          <a:custGeom>
            <a:avLst/>
            <a:gdLst/>
            <a:ahLst/>
            <a:cxnLst/>
            <a:rect l="l" t="t" r="r" b="b"/>
            <a:pathLst>
              <a:path w="1121464" h="643440">
                <a:moveTo>
                  <a:pt x="0" y="0"/>
                </a:moveTo>
                <a:lnTo>
                  <a:pt x="1121463" y="0"/>
                </a:lnTo>
                <a:lnTo>
                  <a:pt x="1121463" y="643440"/>
                </a:lnTo>
                <a:lnTo>
                  <a:pt x="0" y="64344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7" name="Freeform 7"/>
          <p:cNvSpPr/>
          <p:nvPr/>
        </p:nvSpPr>
        <p:spPr>
          <a:xfrm flipV="1">
            <a:off x="6394211" y="8586173"/>
            <a:ext cx="853156" cy="489499"/>
          </a:xfrm>
          <a:custGeom>
            <a:avLst/>
            <a:gdLst/>
            <a:ahLst/>
            <a:cxnLst/>
            <a:rect l="l" t="t" r="r" b="b"/>
            <a:pathLst>
              <a:path w="853156" h="489499">
                <a:moveTo>
                  <a:pt x="0" y="489499"/>
                </a:moveTo>
                <a:lnTo>
                  <a:pt x="853156" y="489499"/>
                </a:lnTo>
                <a:lnTo>
                  <a:pt x="853156" y="0"/>
                </a:lnTo>
                <a:lnTo>
                  <a:pt x="0" y="0"/>
                </a:lnTo>
                <a:lnTo>
                  <a:pt x="0" y="489499"/>
                </a:lnTo>
                <a:close/>
              </a:path>
            </a:pathLst>
          </a:custGeom>
          <a:blipFill>
            <a:blip r:embed="rId10">
              <a:extLst>
                <a:ext uri="{96DAC541-7B7A-43D3-8B79-37D633B846F1}">
                  <asvg:svgBlip xmlns:asvg="http://schemas.microsoft.com/office/drawing/2016/SVG/main" r:embed="rId11"/>
                </a:ext>
              </a:extLst>
            </a:blip>
            <a:stretch>
              <a:fillRect/>
            </a:stretch>
          </a:blipFill>
          <a:ln cap="sq">
            <a:noFill/>
            <a:prstDash val="solid"/>
            <a:miter/>
          </a:ln>
        </p:spPr>
      </p:sp>
      <p:sp>
        <p:nvSpPr>
          <p:cNvPr id="8" name="Freeform 8"/>
          <p:cNvSpPr/>
          <p:nvPr/>
        </p:nvSpPr>
        <p:spPr>
          <a:xfrm rot="-1734924">
            <a:off x="13445147" y="4191413"/>
            <a:ext cx="772366" cy="816239"/>
          </a:xfrm>
          <a:custGeom>
            <a:avLst/>
            <a:gdLst/>
            <a:ahLst/>
            <a:cxnLst/>
            <a:rect l="l" t="t" r="r" b="b"/>
            <a:pathLst>
              <a:path w="772366" h="816239">
                <a:moveTo>
                  <a:pt x="0" y="0"/>
                </a:moveTo>
                <a:lnTo>
                  <a:pt x="772366" y="0"/>
                </a:lnTo>
                <a:lnTo>
                  <a:pt x="772366" y="816239"/>
                </a:lnTo>
                <a:lnTo>
                  <a:pt x="0" y="816239"/>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9" name="Freeform 9"/>
          <p:cNvSpPr/>
          <p:nvPr/>
        </p:nvSpPr>
        <p:spPr>
          <a:xfrm rot="5400000">
            <a:off x="-632479" y="886889"/>
            <a:ext cx="2475957" cy="2616599"/>
          </a:xfrm>
          <a:custGeom>
            <a:avLst/>
            <a:gdLst/>
            <a:ahLst/>
            <a:cxnLst/>
            <a:rect l="l" t="t" r="r" b="b"/>
            <a:pathLst>
              <a:path w="2475957" h="2616599">
                <a:moveTo>
                  <a:pt x="0" y="0"/>
                </a:moveTo>
                <a:lnTo>
                  <a:pt x="2475957" y="0"/>
                </a:lnTo>
                <a:lnTo>
                  <a:pt x="2475957" y="2616599"/>
                </a:lnTo>
                <a:lnTo>
                  <a:pt x="0" y="2616599"/>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10" name="TextBox 10"/>
          <p:cNvSpPr txBox="1"/>
          <p:nvPr/>
        </p:nvSpPr>
        <p:spPr>
          <a:xfrm>
            <a:off x="2544115" y="4434464"/>
            <a:ext cx="10751843" cy="1066996"/>
          </a:xfrm>
          <a:prstGeom prst="rect">
            <a:avLst/>
          </a:prstGeom>
        </p:spPr>
        <p:txBody>
          <a:bodyPr lIns="0" tIns="0" rIns="0" bIns="0" rtlCol="0" anchor="t">
            <a:spAutoFit/>
          </a:bodyPr>
          <a:lstStyle/>
          <a:p>
            <a:pPr algn="l">
              <a:lnSpc>
                <a:spcPts val="7806"/>
              </a:lnSpc>
            </a:pPr>
            <a:r>
              <a:rPr lang="en-US" sz="8131" i="1">
                <a:solidFill>
                  <a:srgbClr val="383333"/>
                </a:solidFill>
                <a:latin typeface="Stinger Fit Italics"/>
                <a:ea typeface="Stinger Fit Italics"/>
                <a:cs typeface="Stinger Fit Italics"/>
                <a:sym typeface="Stinger Fit Italics"/>
              </a:rPr>
              <a:t>Thank you very much!</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EFBEA"/>
        </a:solidFill>
        <a:effectLst/>
      </p:bgPr>
    </p:bg>
    <p:spTree>
      <p:nvGrpSpPr>
        <p:cNvPr id="1" name=""/>
        <p:cNvGrpSpPr/>
        <p:nvPr/>
      </p:nvGrpSpPr>
      <p:grpSpPr>
        <a:xfrm>
          <a:off x="0" y="0"/>
          <a:ext cx="0" cy="0"/>
          <a:chOff x="0" y="0"/>
          <a:chExt cx="0" cy="0"/>
        </a:xfrm>
      </p:grpSpPr>
      <p:sp>
        <p:nvSpPr>
          <p:cNvPr id="2" name="Freeform 2"/>
          <p:cNvSpPr/>
          <p:nvPr/>
        </p:nvSpPr>
        <p:spPr>
          <a:xfrm rot="1724111">
            <a:off x="11084450" y="2974550"/>
            <a:ext cx="10817238" cy="10627936"/>
          </a:xfrm>
          <a:custGeom>
            <a:avLst/>
            <a:gdLst/>
            <a:ahLst/>
            <a:cxnLst/>
            <a:rect l="l" t="t" r="r" b="b"/>
            <a:pathLst>
              <a:path w="10817238" h="10627936">
                <a:moveTo>
                  <a:pt x="0" y="0"/>
                </a:moveTo>
                <a:lnTo>
                  <a:pt x="10817238" y="0"/>
                </a:lnTo>
                <a:lnTo>
                  <a:pt x="10817238" y="10627936"/>
                </a:lnTo>
                <a:lnTo>
                  <a:pt x="0" y="10627936"/>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
        <p:nvSpPr>
          <p:cNvPr id="3" name="Freeform 3"/>
          <p:cNvSpPr/>
          <p:nvPr/>
        </p:nvSpPr>
        <p:spPr>
          <a:xfrm>
            <a:off x="4117143" y="5429227"/>
            <a:ext cx="340551" cy="340551"/>
          </a:xfrm>
          <a:custGeom>
            <a:avLst/>
            <a:gdLst/>
            <a:ahLst/>
            <a:cxnLst/>
            <a:rect l="l" t="t" r="r" b="b"/>
            <a:pathLst>
              <a:path w="340551" h="340551">
                <a:moveTo>
                  <a:pt x="0" y="0"/>
                </a:moveTo>
                <a:lnTo>
                  <a:pt x="340551" y="0"/>
                </a:lnTo>
                <a:lnTo>
                  <a:pt x="340551" y="340551"/>
                </a:lnTo>
                <a:lnTo>
                  <a:pt x="0" y="34055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2215036" y="-966864"/>
            <a:ext cx="7267255" cy="7140078"/>
          </a:xfrm>
          <a:custGeom>
            <a:avLst/>
            <a:gdLst/>
            <a:ahLst/>
            <a:cxnLst/>
            <a:rect l="l" t="t" r="r" b="b"/>
            <a:pathLst>
              <a:path w="7267255" h="7140078">
                <a:moveTo>
                  <a:pt x="0" y="0"/>
                </a:moveTo>
                <a:lnTo>
                  <a:pt x="7267255" y="0"/>
                </a:lnTo>
                <a:lnTo>
                  <a:pt x="7267255" y="7140078"/>
                </a:lnTo>
                <a:lnTo>
                  <a:pt x="0" y="7140078"/>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
        <p:nvSpPr>
          <p:cNvPr id="5" name="Freeform 5"/>
          <p:cNvSpPr/>
          <p:nvPr/>
        </p:nvSpPr>
        <p:spPr>
          <a:xfrm>
            <a:off x="-224636" y="8861171"/>
            <a:ext cx="4152981" cy="794258"/>
          </a:xfrm>
          <a:custGeom>
            <a:avLst/>
            <a:gdLst/>
            <a:ahLst/>
            <a:cxnLst/>
            <a:rect l="l" t="t" r="r" b="b"/>
            <a:pathLst>
              <a:path w="4152981" h="794258">
                <a:moveTo>
                  <a:pt x="0" y="0"/>
                </a:moveTo>
                <a:lnTo>
                  <a:pt x="4152981" y="0"/>
                </a:lnTo>
                <a:lnTo>
                  <a:pt x="4152981" y="794258"/>
                </a:lnTo>
                <a:lnTo>
                  <a:pt x="0" y="794258"/>
                </a:lnTo>
                <a:lnTo>
                  <a:pt x="0" y="0"/>
                </a:lnTo>
                <a:close/>
              </a:path>
            </a:pathLst>
          </a:custGeom>
          <a:blipFill>
            <a:blip r:embed="rId6">
              <a:extLst>
                <a:ext uri="{96DAC541-7B7A-43D3-8B79-37D633B846F1}">
                  <asvg:svgBlip xmlns:asvg="http://schemas.microsoft.com/office/drawing/2016/SVG/main" r:embed="rId7"/>
                </a:ext>
              </a:extLst>
            </a:blip>
            <a:stretch>
              <a:fillRect/>
            </a:stretch>
          </a:blipFill>
          <a:ln cap="sq">
            <a:noFill/>
            <a:prstDash val="solid"/>
            <a:miter/>
          </a:ln>
        </p:spPr>
      </p:sp>
      <p:sp>
        <p:nvSpPr>
          <p:cNvPr id="6" name="TextBox 6"/>
          <p:cNvSpPr txBox="1"/>
          <p:nvPr/>
        </p:nvSpPr>
        <p:spPr>
          <a:xfrm>
            <a:off x="5433639" y="3179009"/>
            <a:ext cx="8062291" cy="1079120"/>
          </a:xfrm>
          <a:prstGeom prst="rect">
            <a:avLst/>
          </a:prstGeom>
        </p:spPr>
        <p:txBody>
          <a:bodyPr lIns="0" tIns="0" rIns="0" bIns="0" rtlCol="0" anchor="t">
            <a:spAutoFit/>
          </a:bodyPr>
          <a:lstStyle/>
          <a:p>
            <a:pPr marL="0" lvl="0" indent="0" algn="l">
              <a:lnSpc>
                <a:spcPts val="8393"/>
              </a:lnSpc>
              <a:spcBef>
                <a:spcPct val="0"/>
              </a:spcBef>
            </a:pPr>
            <a:r>
              <a:rPr lang="en-US" sz="7700">
                <a:solidFill>
                  <a:srgbClr val="383333"/>
                </a:solidFill>
                <a:latin typeface="Stinger Fit"/>
                <a:ea typeface="Stinger Fit"/>
                <a:cs typeface="Stinger Fit"/>
                <a:sym typeface="Stinger Fit"/>
              </a:rPr>
              <a:t>Dr</a:t>
            </a:r>
            <a:r>
              <a:rPr lang="en-US" sz="7700" u="none" strike="noStrike">
                <a:solidFill>
                  <a:srgbClr val="383333"/>
                </a:solidFill>
                <a:latin typeface="Stinger Fit"/>
                <a:ea typeface="Stinger Fit"/>
                <a:cs typeface="Stinger Fit"/>
                <a:sym typeface="Stinger Fit"/>
              </a:rPr>
              <a:t>eamNest</a:t>
            </a:r>
          </a:p>
        </p:txBody>
      </p:sp>
      <p:sp>
        <p:nvSpPr>
          <p:cNvPr id="7" name="Freeform 7"/>
          <p:cNvSpPr/>
          <p:nvPr/>
        </p:nvSpPr>
        <p:spPr>
          <a:xfrm>
            <a:off x="13846693" y="1408152"/>
            <a:ext cx="2588127" cy="494979"/>
          </a:xfrm>
          <a:custGeom>
            <a:avLst/>
            <a:gdLst/>
            <a:ahLst/>
            <a:cxnLst/>
            <a:rect l="l" t="t" r="r" b="b"/>
            <a:pathLst>
              <a:path w="2588127" h="494979">
                <a:moveTo>
                  <a:pt x="0" y="0"/>
                </a:moveTo>
                <a:lnTo>
                  <a:pt x="2588127" y="0"/>
                </a:lnTo>
                <a:lnTo>
                  <a:pt x="2588127" y="494979"/>
                </a:lnTo>
                <a:lnTo>
                  <a:pt x="0" y="494979"/>
                </a:lnTo>
                <a:lnTo>
                  <a:pt x="0" y="0"/>
                </a:lnTo>
                <a:close/>
              </a:path>
            </a:pathLst>
          </a:custGeom>
          <a:blipFill>
            <a:blip r:embed="rId8">
              <a:extLst>
                <a:ext uri="{96DAC541-7B7A-43D3-8B79-37D633B846F1}">
                  <asvg:svgBlip xmlns:asvg="http://schemas.microsoft.com/office/drawing/2016/SVG/main" r:embed="rId9"/>
                </a:ext>
              </a:extLst>
            </a:blip>
            <a:stretch>
              <a:fillRect/>
            </a:stretch>
          </a:blipFill>
          <a:ln cap="sq">
            <a:noFill/>
            <a:prstDash val="solid"/>
            <a:miter/>
          </a:ln>
        </p:spPr>
      </p:sp>
      <p:sp>
        <p:nvSpPr>
          <p:cNvPr id="8" name="Freeform 8"/>
          <p:cNvSpPr/>
          <p:nvPr/>
        </p:nvSpPr>
        <p:spPr>
          <a:xfrm>
            <a:off x="15993871" y="3402285"/>
            <a:ext cx="958674" cy="1149834"/>
          </a:xfrm>
          <a:custGeom>
            <a:avLst/>
            <a:gdLst/>
            <a:ahLst/>
            <a:cxnLst/>
            <a:rect l="l" t="t" r="r" b="b"/>
            <a:pathLst>
              <a:path w="958674" h="1149834">
                <a:moveTo>
                  <a:pt x="0" y="0"/>
                </a:moveTo>
                <a:lnTo>
                  <a:pt x="958674" y="0"/>
                </a:lnTo>
                <a:lnTo>
                  <a:pt x="958674" y="1149834"/>
                </a:lnTo>
                <a:lnTo>
                  <a:pt x="0" y="114983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9" name="Freeform 9"/>
          <p:cNvSpPr/>
          <p:nvPr/>
        </p:nvSpPr>
        <p:spPr>
          <a:xfrm>
            <a:off x="1184865" y="5543502"/>
            <a:ext cx="666990" cy="799987"/>
          </a:xfrm>
          <a:custGeom>
            <a:avLst/>
            <a:gdLst/>
            <a:ahLst/>
            <a:cxnLst/>
            <a:rect l="l" t="t" r="r" b="b"/>
            <a:pathLst>
              <a:path w="666990" h="799987">
                <a:moveTo>
                  <a:pt x="0" y="0"/>
                </a:moveTo>
                <a:lnTo>
                  <a:pt x="666990" y="0"/>
                </a:lnTo>
                <a:lnTo>
                  <a:pt x="666990" y="799987"/>
                </a:lnTo>
                <a:lnTo>
                  <a:pt x="0" y="799987"/>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10" name="TextBox 10"/>
          <p:cNvSpPr txBox="1"/>
          <p:nvPr/>
        </p:nvSpPr>
        <p:spPr>
          <a:xfrm>
            <a:off x="1968238" y="4542132"/>
            <a:ext cx="13520886" cy="887095"/>
          </a:xfrm>
          <a:prstGeom prst="rect">
            <a:avLst/>
          </a:prstGeom>
        </p:spPr>
        <p:txBody>
          <a:bodyPr lIns="0" tIns="0" rIns="0" bIns="0" rtlCol="0" anchor="t">
            <a:spAutoFit/>
          </a:bodyPr>
          <a:lstStyle/>
          <a:p>
            <a:pPr algn="ctr">
              <a:lnSpc>
                <a:spcPts val="7279"/>
              </a:lnSpc>
            </a:pPr>
            <a:r>
              <a:rPr lang="en-US" sz="5199" b="1">
                <a:solidFill>
                  <a:srgbClr val="383333"/>
                </a:solidFill>
                <a:latin typeface="Canva Sans Bold"/>
                <a:ea typeface="Canva Sans Bold"/>
                <a:cs typeface="Canva Sans Bold"/>
                <a:sym typeface="Canva Sans Bold"/>
              </a:rPr>
              <a:t>Real Estate Property Management System</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EFBEA"/>
        </a:solidFill>
        <a:effectLst/>
      </p:bgPr>
    </p:bg>
    <p:spTree>
      <p:nvGrpSpPr>
        <p:cNvPr id="1" name=""/>
        <p:cNvGrpSpPr/>
        <p:nvPr/>
      </p:nvGrpSpPr>
      <p:grpSpPr>
        <a:xfrm>
          <a:off x="0" y="0"/>
          <a:ext cx="0" cy="0"/>
          <a:chOff x="0" y="0"/>
          <a:chExt cx="0" cy="0"/>
        </a:xfrm>
      </p:grpSpPr>
      <p:sp>
        <p:nvSpPr>
          <p:cNvPr id="2" name="Freeform 2"/>
          <p:cNvSpPr/>
          <p:nvPr/>
        </p:nvSpPr>
        <p:spPr>
          <a:xfrm>
            <a:off x="-5312542" y="6452729"/>
            <a:ext cx="11838332" cy="2999044"/>
          </a:xfrm>
          <a:custGeom>
            <a:avLst/>
            <a:gdLst/>
            <a:ahLst/>
            <a:cxnLst/>
            <a:rect l="l" t="t" r="r" b="b"/>
            <a:pathLst>
              <a:path w="11838332" h="2999044">
                <a:moveTo>
                  <a:pt x="0" y="0"/>
                </a:moveTo>
                <a:lnTo>
                  <a:pt x="11838332" y="0"/>
                </a:lnTo>
                <a:lnTo>
                  <a:pt x="11838332" y="2999045"/>
                </a:lnTo>
                <a:lnTo>
                  <a:pt x="0" y="2999045"/>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
        <p:nvSpPr>
          <p:cNvPr id="3" name="Freeform 3"/>
          <p:cNvSpPr/>
          <p:nvPr/>
        </p:nvSpPr>
        <p:spPr>
          <a:xfrm>
            <a:off x="9847752" y="8303030"/>
            <a:ext cx="4484661" cy="353346"/>
          </a:xfrm>
          <a:custGeom>
            <a:avLst/>
            <a:gdLst/>
            <a:ahLst/>
            <a:cxnLst/>
            <a:rect l="l" t="t" r="r" b="b"/>
            <a:pathLst>
              <a:path w="4484661" h="353346">
                <a:moveTo>
                  <a:pt x="0" y="0"/>
                </a:moveTo>
                <a:lnTo>
                  <a:pt x="4484661" y="0"/>
                </a:lnTo>
                <a:lnTo>
                  <a:pt x="4484661" y="353346"/>
                </a:lnTo>
                <a:lnTo>
                  <a:pt x="0" y="353346"/>
                </a:lnTo>
                <a:lnTo>
                  <a:pt x="0" y="0"/>
                </a:lnTo>
                <a:close/>
              </a:path>
            </a:pathLst>
          </a:custGeom>
          <a:blipFill>
            <a:blip r:embed="rId4">
              <a:extLst>
                <a:ext uri="{96DAC541-7B7A-43D3-8B79-37D633B846F1}">
                  <asvg:svgBlip xmlns:asvg="http://schemas.microsoft.com/office/drawing/2016/SVG/main" r:embed="rId5"/>
                </a:ext>
              </a:extLst>
            </a:blip>
            <a:stretch>
              <a:fillRect l="-64038" t="-1207546" r="-36871" b="-789780"/>
            </a:stretch>
          </a:blipFill>
        </p:spPr>
      </p:sp>
      <p:sp>
        <p:nvSpPr>
          <p:cNvPr id="4" name="Freeform 4"/>
          <p:cNvSpPr/>
          <p:nvPr/>
        </p:nvSpPr>
        <p:spPr>
          <a:xfrm rot="-5400000">
            <a:off x="15434081" y="2481083"/>
            <a:ext cx="4487870" cy="1968430"/>
          </a:xfrm>
          <a:custGeom>
            <a:avLst/>
            <a:gdLst/>
            <a:ahLst/>
            <a:cxnLst/>
            <a:rect l="l" t="t" r="r" b="b"/>
            <a:pathLst>
              <a:path w="4487870" h="1968430">
                <a:moveTo>
                  <a:pt x="0" y="0"/>
                </a:moveTo>
                <a:lnTo>
                  <a:pt x="4487870" y="0"/>
                </a:lnTo>
                <a:lnTo>
                  <a:pt x="4487870" y="1968430"/>
                </a:lnTo>
                <a:lnTo>
                  <a:pt x="0" y="1968430"/>
                </a:lnTo>
                <a:lnTo>
                  <a:pt x="0" y="0"/>
                </a:lnTo>
                <a:close/>
              </a:path>
            </a:pathLst>
          </a:custGeom>
          <a:blipFill>
            <a:blip r:embed="rId2">
              <a:extLst>
                <a:ext uri="{96DAC541-7B7A-43D3-8B79-37D633B846F1}">
                  <asvg:svgBlip xmlns:asvg="http://schemas.microsoft.com/office/drawing/2016/SVG/main" r:embed="rId3"/>
                </a:ext>
              </a:extLst>
            </a:blip>
            <a:stretch>
              <a:fillRect r="-73136"/>
            </a:stretch>
          </a:blipFill>
          <a:ln cap="sq">
            <a:noFill/>
            <a:prstDash val="solid"/>
            <a:miter/>
          </a:ln>
        </p:spPr>
      </p:sp>
      <p:sp>
        <p:nvSpPr>
          <p:cNvPr id="5" name="Freeform 5"/>
          <p:cNvSpPr/>
          <p:nvPr/>
        </p:nvSpPr>
        <p:spPr>
          <a:xfrm>
            <a:off x="6108238" y="1334954"/>
            <a:ext cx="835103" cy="830580"/>
          </a:xfrm>
          <a:custGeom>
            <a:avLst/>
            <a:gdLst/>
            <a:ahLst/>
            <a:cxnLst/>
            <a:rect l="l" t="t" r="r" b="b"/>
            <a:pathLst>
              <a:path w="835103" h="830580">
                <a:moveTo>
                  <a:pt x="0" y="0"/>
                </a:moveTo>
                <a:lnTo>
                  <a:pt x="835104" y="0"/>
                </a:lnTo>
                <a:lnTo>
                  <a:pt x="835104" y="830580"/>
                </a:lnTo>
                <a:lnTo>
                  <a:pt x="0" y="83058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a:off x="16693801" y="8695864"/>
            <a:ext cx="565499" cy="562436"/>
          </a:xfrm>
          <a:custGeom>
            <a:avLst/>
            <a:gdLst/>
            <a:ahLst/>
            <a:cxnLst/>
            <a:rect l="l" t="t" r="r" b="b"/>
            <a:pathLst>
              <a:path w="565499" h="562436">
                <a:moveTo>
                  <a:pt x="0" y="0"/>
                </a:moveTo>
                <a:lnTo>
                  <a:pt x="565499" y="0"/>
                </a:lnTo>
                <a:lnTo>
                  <a:pt x="565499" y="562436"/>
                </a:lnTo>
                <a:lnTo>
                  <a:pt x="0" y="56243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7" name="Freeform 7"/>
          <p:cNvSpPr/>
          <p:nvPr/>
        </p:nvSpPr>
        <p:spPr>
          <a:xfrm>
            <a:off x="761303" y="1221363"/>
            <a:ext cx="2261085" cy="385327"/>
          </a:xfrm>
          <a:custGeom>
            <a:avLst/>
            <a:gdLst/>
            <a:ahLst/>
            <a:cxnLst/>
            <a:rect l="l" t="t" r="r" b="b"/>
            <a:pathLst>
              <a:path w="2261085" h="385327">
                <a:moveTo>
                  <a:pt x="0" y="0"/>
                </a:moveTo>
                <a:lnTo>
                  <a:pt x="2261085" y="0"/>
                </a:lnTo>
                <a:lnTo>
                  <a:pt x="2261085" y="385327"/>
                </a:lnTo>
                <a:lnTo>
                  <a:pt x="0" y="385327"/>
                </a:lnTo>
                <a:lnTo>
                  <a:pt x="0" y="0"/>
                </a:lnTo>
                <a:close/>
              </a:path>
            </a:pathLst>
          </a:custGeom>
          <a:blipFill>
            <a:blip r:embed="rId10">
              <a:extLst>
                <a:ext uri="{96DAC541-7B7A-43D3-8B79-37D633B846F1}">
                  <asvg:svgBlip xmlns:asvg="http://schemas.microsoft.com/office/drawing/2016/SVG/main" r:embed="rId11"/>
                </a:ext>
              </a:extLst>
            </a:blip>
            <a:stretch>
              <a:fillRect/>
            </a:stretch>
          </a:blipFill>
          <a:ln cap="sq">
            <a:noFill/>
            <a:prstDash val="solid"/>
            <a:miter/>
          </a:ln>
        </p:spPr>
      </p:sp>
      <p:grpSp>
        <p:nvGrpSpPr>
          <p:cNvPr id="8" name="Group 8"/>
          <p:cNvGrpSpPr/>
          <p:nvPr/>
        </p:nvGrpSpPr>
        <p:grpSpPr>
          <a:xfrm>
            <a:off x="6108238" y="3465298"/>
            <a:ext cx="2500035" cy="2500035"/>
            <a:chOff x="0" y="0"/>
            <a:chExt cx="6350000" cy="6350000"/>
          </a:xfrm>
        </p:grpSpPr>
        <p:sp>
          <p:nvSpPr>
            <p:cNvPr id="9" name="Freeform 9"/>
            <p:cNvSpPr/>
            <p:nvPr/>
          </p:nvSpPr>
          <p:spPr>
            <a:xfrm>
              <a:off x="0" y="0"/>
              <a:ext cx="6351270" cy="6350000"/>
            </a:xfrm>
            <a:custGeom>
              <a:avLst/>
              <a:gdLst/>
              <a:ahLst/>
              <a:cxnLst/>
              <a:rect l="l" t="t" r="r" b="b"/>
              <a:pathLst>
                <a:path w="6351270" h="6350000">
                  <a:moveTo>
                    <a:pt x="5985510" y="0"/>
                  </a:moveTo>
                  <a:lnTo>
                    <a:pt x="364490" y="0"/>
                  </a:lnTo>
                  <a:cubicBezTo>
                    <a:pt x="162560" y="0"/>
                    <a:pt x="0" y="162560"/>
                    <a:pt x="0" y="364490"/>
                  </a:cubicBezTo>
                  <a:lnTo>
                    <a:pt x="0" y="5986780"/>
                  </a:lnTo>
                  <a:cubicBezTo>
                    <a:pt x="0" y="6187440"/>
                    <a:pt x="162560" y="6350000"/>
                    <a:pt x="364490" y="6350000"/>
                  </a:cubicBezTo>
                  <a:lnTo>
                    <a:pt x="5986780" y="6350000"/>
                  </a:lnTo>
                  <a:cubicBezTo>
                    <a:pt x="6187440" y="6350000"/>
                    <a:pt x="6351270" y="6187440"/>
                    <a:pt x="6351270" y="5985510"/>
                  </a:cubicBezTo>
                  <a:lnTo>
                    <a:pt x="6351270" y="364490"/>
                  </a:lnTo>
                  <a:cubicBezTo>
                    <a:pt x="6350000" y="162560"/>
                    <a:pt x="6187440" y="0"/>
                    <a:pt x="5985510" y="0"/>
                  </a:cubicBezTo>
                  <a:close/>
                </a:path>
              </a:pathLst>
            </a:custGeom>
            <a:blipFill>
              <a:blip r:embed="rId12"/>
              <a:stretch>
                <a:fillRect b="-77813"/>
              </a:stretch>
            </a:blipFill>
          </p:spPr>
        </p:sp>
      </p:grpSp>
      <p:grpSp>
        <p:nvGrpSpPr>
          <p:cNvPr id="10" name="Group 10"/>
          <p:cNvGrpSpPr/>
          <p:nvPr/>
        </p:nvGrpSpPr>
        <p:grpSpPr>
          <a:xfrm>
            <a:off x="9516524" y="3465298"/>
            <a:ext cx="2500035" cy="2500035"/>
            <a:chOff x="0" y="0"/>
            <a:chExt cx="6350000" cy="6350000"/>
          </a:xfrm>
        </p:grpSpPr>
        <p:sp>
          <p:nvSpPr>
            <p:cNvPr id="11" name="Freeform 11"/>
            <p:cNvSpPr/>
            <p:nvPr/>
          </p:nvSpPr>
          <p:spPr>
            <a:xfrm>
              <a:off x="0" y="0"/>
              <a:ext cx="6351270" cy="6350000"/>
            </a:xfrm>
            <a:custGeom>
              <a:avLst/>
              <a:gdLst/>
              <a:ahLst/>
              <a:cxnLst/>
              <a:rect l="l" t="t" r="r" b="b"/>
              <a:pathLst>
                <a:path w="6351270" h="6350000">
                  <a:moveTo>
                    <a:pt x="5985510" y="0"/>
                  </a:moveTo>
                  <a:lnTo>
                    <a:pt x="364490" y="0"/>
                  </a:lnTo>
                  <a:cubicBezTo>
                    <a:pt x="162560" y="0"/>
                    <a:pt x="0" y="162560"/>
                    <a:pt x="0" y="364490"/>
                  </a:cubicBezTo>
                  <a:lnTo>
                    <a:pt x="0" y="5986780"/>
                  </a:lnTo>
                  <a:cubicBezTo>
                    <a:pt x="0" y="6187440"/>
                    <a:pt x="162560" y="6350000"/>
                    <a:pt x="364490" y="6350000"/>
                  </a:cubicBezTo>
                  <a:lnTo>
                    <a:pt x="5986780" y="6350000"/>
                  </a:lnTo>
                  <a:cubicBezTo>
                    <a:pt x="6187440" y="6350000"/>
                    <a:pt x="6351270" y="6187440"/>
                    <a:pt x="6351270" y="5985510"/>
                  </a:cubicBezTo>
                  <a:lnTo>
                    <a:pt x="6351270" y="364490"/>
                  </a:lnTo>
                  <a:cubicBezTo>
                    <a:pt x="6350000" y="162560"/>
                    <a:pt x="6187440" y="0"/>
                    <a:pt x="5985510" y="0"/>
                  </a:cubicBezTo>
                  <a:close/>
                </a:path>
              </a:pathLst>
            </a:custGeom>
            <a:blipFill>
              <a:blip r:embed="rId13"/>
              <a:stretch>
                <a:fillRect t="-4284" b="-4284"/>
              </a:stretch>
            </a:blipFill>
          </p:spPr>
        </p:sp>
      </p:grpSp>
      <p:sp>
        <p:nvSpPr>
          <p:cNvPr id="12" name="TextBox 12"/>
          <p:cNvSpPr txBox="1"/>
          <p:nvPr/>
        </p:nvSpPr>
        <p:spPr>
          <a:xfrm>
            <a:off x="6179659" y="2205260"/>
            <a:ext cx="4869341" cy="881652"/>
          </a:xfrm>
          <a:prstGeom prst="rect">
            <a:avLst/>
          </a:prstGeom>
        </p:spPr>
        <p:txBody>
          <a:bodyPr wrap="square" lIns="0" tIns="0" rIns="0" bIns="0" rtlCol="0" anchor="t">
            <a:spAutoFit/>
          </a:bodyPr>
          <a:lstStyle/>
          <a:p>
            <a:pPr algn="ctr">
              <a:lnSpc>
                <a:spcPts val="7699"/>
              </a:lnSpc>
            </a:pPr>
            <a:r>
              <a:rPr lang="en-US" sz="5499" dirty="0">
                <a:solidFill>
                  <a:srgbClr val="000000"/>
                </a:solidFill>
                <a:latin typeface="Stinger Fit"/>
                <a:ea typeface="Stinger Fit"/>
                <a:cs typeface="Stinger Fit"/>
                <a:sym typeface="Stinger Fit"/>
              </a:rPr>
              <a:t>Met Our Team</a:t>
            </a:r>
          </a:p>
        </p:txBody>
      </p:sp>
      <p:sp>
        <p:nvSpPr>
          <p:cNvPr id="13" name="TextBox 13"/>
          <p:cNvSpPr txBox="1"/>
          <p:nvPr/>
        </p:nvSpPr>
        <p:spPr>
          <a:xfrm>
            <a:off x="3022388" y="4136170"/>
            <a:ext cx="2961546" cy="884180"/>
          </a:xfrm>
          <a:prstGeom prst="rect">
            <a:avLst/>
          </a:prstGeom>
        </p:spPr>
        <p:txBody>
          <a:bodyPr lIns="0" tIns="0" rIns="0" bIns="0" rtlCol="0" anchor="t">
            <a:spAutoFit/>
          </a:bodyPr>
          <a:lstStyle/>
          <a:p>
            <a:pPr algn="ctr">
              <a:lnSpc>
                <a:spcPts val="3575"/>
              </a:lnSpc>
            </a:pPr>
            <a:r>
              <a:rPr lang="en-US" sz="2553">
                <a:solidFill>
                  <a:srgbClr val="494949"/>
                </a:solidFill>
                <a:latin typeface="Canva Sans"/>
                <a:ea typeface="Canva Sans"/>
                <a:cs typeface="Canva Sans"/>
                <a:sym typeface="Canva Sans"/>
              </a:rPr>
              <a:t>Asif Iqbal </a:t>
            </a:r>
          </a:p>
          <a:p>
            <a:pPr algn="ctr">
              <a:lnSpc>
                <a:spcPts val="3575"/>
              </a:lnSpc>
            </a:pPr>
            <a:r>
              <a:rPr lang="en-US" sz="2553">
                <a:solidFill>
                  <a:srgbClr val="494949"/>
                </a:solidFill>
                <a:latin typeface="Canva Sans"/>
                <a:ea typeface="Canva Sans"/>
                <a:cs typeface="Canva Sans"/>
                <a:sym typeface="Canva Sans"/>
              </a:rPr>
              <a:t>Reg: 19502005235 </a:t>
            </a:r>
          </a:p>
        </p:txBody>
      </p:sp>
      <p:sp>
        <p:nvSpPr>
          <p:cNvPr id="14" name="TextBox 14"/>
          <p:cNvSpPr txBox="1"/>
          <p:nvPr/>
        </p:nvSpPr>
        <p:spPr>
          <a:xfrm>
            <a:off x="12140385" y="4136170"/>
            <a:ext cx="3153231" cy="884180"/>
          </a:xfrm>
          <a:prstGeom prst="rect">
            <a:avLst/>
          </a:prstGeom>
        </p:spPr>
        <p:txBody>
          <a:bodyPr lIns="0" tIns="0" rIns="0" bIns="0" rtlCol="0" anchor="t">
            <a:spAutoFit/>
          </a:bodyPr>
          <a:lstStyle/>
          <a:p>
            <a:pPr algn="ctr">
              <a:lnSpc>
                <a:spcPts val="3575"/>
              </a:lnSpc>
            </a:pPr>
            <a:r>
              <a:rPr lang="en-US" sz="2553">
                <a:solidFill>
                  <a:srgbClr val="494949"/>
                </a:solidFill>
                <a:latin typeface="Canva Sans"/>
                <a:ea typeface="Canva Sans"/>
                <a:cs typeface="Canva Sans"/>
                <a:sym typeface="Canva Sans"/>
              </a:rPr>
              <a:t>Md. Manjurul Islam Reg: 19502005262 </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EFBEA"/>
        </a:solidFill>
        <a:effectLst/>
      </p:bgPr>
    </p:bg>
    <p:spTree>
      <p:nvGrpSpPr>
        <p:cNvPr id="1" name=""/>
        <p:cNvGrpSpPr/>
        <p:nvPr/>
      </p:nvGrpSpPr>
      <p:grpSpPr>
        <a:xfrm>
          <a:off x="0" y="0"/>
          <a:ext cx="0" cy="0"/>
          <a:chOff x="0" y="0"/>
          <a:chExt cx="0" cy="0"/>
        </a:xfrm>
      </p:grpSpPr>
      <p:sp>
        <p:nvSpPr>
          <p:cNvPr id="2" name="TextBox 2"/>
          <p:cNvSpPr txBox="1"/>
          <p:nvPr/>
        </p:nvSpPr>
        <p:spPr>
          <a:xfrm>
            <a:off x="2986198" y="1998374"/>
            <a:ext cx="12315604" cy="918083"/>
          </a:xfrm>
          <a:prstGeom prst="rect">
            <a:avLst/>
          </a:prstGeom>
        </p:spPr>
        <p:txBody>
          <a:bodyPr lIns="0" tIns="0" rIns="0" bIns="0" rtlCol="0" anchor="t">
            <a:spAutoFit/>
          </a:bodyPr>
          <a:lstStyle/>
          <a:p>
            <a:pPr marL="0" lvl="0" indent="0" algn="ctr">
              <a:lnSpc>
                <a:spcPts val="6975"/>
              </a:lnSpc>
              <a:spcBef>
                <a:spcPct val="0"/>
              </a:spcBef>
            </a:pPr>
            <a:r>
              <a:rPr lang="en-US" sz="6399">
                <a:solidFill>
                  <a:srgbClr val="383333"/>
                </a:solidFill>
                <a:latin typeface="Stinger Fit"/>
                <a:ea typeface="Stinger Fit"/>
                <a:cs typeface="Stinger Fit"/>
                <a:sym typeface="Stinger Fit"/>
              </a:rPr>
              <a:t>Int</a:t>
            </a:r>
            <a:r>
              <a:rPr lang="en-US" sz="6399" u="none" strike="noStrike">
                <a:solidFill>
                  <a:srgbClr val="383333"/>
                </a:solidFill>
                <a:latin typeface="Stinger Fit"/>
                <a:ea typeface="Stinger Fit"/>
                <a:cs typeface="Stinger Fit"/>
                <a:sym typeface="Stinger Fit"/>
              </a:rPr>
              <a:t>roduction</a:t>
            </a:r>
          </a:p>
        </p:txBody>
      </p:sp>
      <p:sp>
        <p:nvSpPr>
          <p:cNvPr id="3" name="Freeform 3"/>
          <p:cNvSpPr/>
          <p:nvPr/>
        </p:nvSpPr>
        <p:spPr>
          <a:xfrm>
            <a:off x="1393284" y="1257597"/>
            <a:ext cx="1636505" cy="312982"/>
          </a:xfrm>
          <a:custGeom>
            <a:avLst/>
            <a:gdLst/>
            <a:ahLst/>
            <a:cxnLst/>
            <a:rect l="l" t="t" r="r" b="b"/>
            <a:pathLst>
              <a:path w="1636505" h="312982">
                <a:moveTo>
                  <a:pt x="0" y="0"/>
                </a:moveTo>
                <a:lnTo>
                  <a:pt x="1636506" y="0"/>
                </a:lnTo>
                <a:lnTo>
                  <a:pt x="1636506" y="312982"/>
                </a:lnTo>
                <a:lnTo>
                  <a:pt x="0" y="312982"/>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
        <p:nvSpPr>
          <p:cNvPr id="4" name="Freeform 4"/>
          <p:cNvSpPr/>
          <p:nvPr/>
        </p:nvSpPr>
        <p:spPr>
          <a:xfrm rot="1565755">
            <a:off x="15625387" y="7889286"/>
            <a:ext cx="892281" cy="942965"/>
          </a:xfrm>
          <a:custGeom>
            <a:avLst/>
            <a:gdLst/>
            <a:ahLst/>
            <a:cxnLst/>
            <a:rect l="l" t="t" r="r" b="b"/>
            <a:pathLst>
              <a:path w="892281" h="942965">
                <a:moveTo>
                  <a:pt x="0" y="0"/>
                </a:moveTo>
                <a:lnTo>
                  <a:pt x="892281" y="0"/>
                </a:lnTo>
                <a:lnTo>
                  <a:pt x="892281" y="942965"/>
                </a:lnTo>
                <a:lnTo>
                  <a:pt x="0" y="94296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TextBox 5"/>
          <p:cNvSpPr txBox="1"/>
          <p:nvPr/>
        </p:nvSpPr>
        <p:spPr>
          <a:xfrm>
            <a:off x="1604533" y="3787640"/>
            <a:ext cx="16076463" cy="1698302"/>
          </a:xfrm>
          <a:prstGeom prst="rect">
            <a:avLst/>
          </a:prstGeom>
        </p:spPr>
        <p:txBody>
          <a:bodyPr lIns="0" tIns="0" rIns="0" bIns="0" rtlCol="0" anchor="t">
            <a:spAutoFit/>
          </a:bodyPr>
          <a:lstStyle/>
          <a:p>
            <a:pPr algn="l">
              <a:lnSpc>
                <a:spcPts val="3389"/>
              </a:lnSpc>
            </a:pPr>
            <a:r>
              <a:rPr lang="en-US" sz="2420">
                <a:solidFill>
                  <a:srgbClr val="383333"/>
                </a:solidFill>
                <a:latin typeface="Canva Sans"/>
                <a:ea typeface="Canva Sans"/>
                <a:cs typeface="Canva Sans"/>
                <a:sym typeface="Canva Sans"/>
              </a:rPr>
              <a:t>The Real Estate Property Management System is a web-based platform designed to simplify property browsing, booking, and administrative management. It enables users to explore properties and make bookings, while administrators can efficiently manage listings, users, and booking requests through a secure dashboard.</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EFBEA"/>
        </a:solidFill>
        <a:effectLst/>
      </p:bgPr>
    </p:bg>
    <p:spTree>
      <p:nvGrpSpPr>
        <p:cNvPr id="1" name=""/>
        <p:cNvGrpSpPr/>
        <p:nvPr/>
      </p:nvGrpSpPr>
      <p:grpSpPr>
        <a:xfrm>
          <a:off x="0" y="0"/>
          <a:ext cx="0" cy="0"/>
          <a:chOff x="0" y="0"/>
          <a:chExt cx="0" cy="0"/>
        </a:xfrm>
      </p:grpSpPr>
      <p:sp>
        <p:nvSpPr>
          <p:cNvPr id="2" name="Freeform 2"/>
          <p:cNvSpPr/>
          <p:nvPr/>
        </p:nvSpPr>
        <p:spPr>
          <a:xfrm rot="-5400000">
            <a:off x="-2164057" y="-200089"/>
            <a:ext cx="7423255" cy="1880558"/>
          </a:xfrm>
          <a:custGeom>
            <a:avLst/>
            <a:gdLst/>
            <a:ahLst/>
            <a:cxnLst/>
            <a:rect l="l" t="t" r="r" b="b"/>
            <a:pathLst>
              <a:path w="7423255" h="1880558">
                <a:moveTo>
                  <a:pt x="0" y="0"/>
                </a:moveTo>
                <a:lnTo>
                  <a:pt x="7423255" y="0"/>
                </a:lnTo>
                <a:lnTo>
                  <a:pt x="7423255" y="1880558"/>
                </a:lnTo>
                <a:lnTo>
                  <a:pt x="0" y="1880558"/>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
        <p:nvSpPr>
          <p:cNvPr id="3" name="Freeform 3"/>
          <p:cNvSpPr/>
          <p:nvPr/>
        </p:nvSpPr>
        <p:spPr>
          <a:xfrm rot="1791631">
            <a:off x="7680471" y="6129921"/>
            <a:ext cx="7115469" cy="6990948"/>
          </a:xfrm>
          <a:custGeom>
            <a:avLst/>
            <a:gdLst/>
            <a:ahLst/>
            <a:cxnLst/>
            <a:rect l="l" t="t" r="r" b="b"/>
            <a:pathLst>
              <a:path w="7115469" h="6990948">
                <a:moveTo>
                  <a:pt x="0" y="0"/>
                </a:moveTo>
                <a:lnTo>
                  <a:pt x="7115469" y="0"/>
                </a:lnTo>
                <a:lnTo>
                  <a:pt x="7115469" y="6990948"/>
                </a:lnTo>
                <a:lnTo>
                  <a:pt x="0" y="6990948"/>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sp>
      <p:sp>
        <p:nvSpPr>
          <p:cNvPr id="4" name="TextBox 4"/>
          <p:cNvSpPr txBox="1"/>
          <p:nvPr/>
        </p:nvSpPr>
        <p:spPr>
          <a:xfrm>
            <a:off x="5135212" y="1691215"/>
            <a:ext cx="8017576" cy="918083"/>
          </a:xfrm>
          <a:prstGeom prst="rect">
            <a:avLst/>
          </a:prstGeom>
        </p:spPr>
        <p:txBody>
          <a:bodyPr lIns="0" tIns="0" rIns="0" bIns="0" rtlCol="0" anchor="t">
            <a:spAutoFit/>
          </a:bodyPr>
          <a:lstStyle/>
          <a:p>
            <a:pPr marL="0" lvl="0" indent="0" algn="ctr">
              <a:lnSpc>
                <a:spcPts val="6975"/>
              </a:lnSpc>
              <a:spcBef>
                <a:spcPct val="0"/>
              </a:spcBef>
            </a:pPr>
            <a:r>
              <a:rPr lang="en-US" sz="6399">
                <a:solidFill>
                  <a:srgbClr val="383333"/>
                </a:solidFill>
                <a:latin typeface="Stinger Fit"/>
                <a:ea typeface="Stinger Fit"/>
                <a:cs typeface="Stinger Fit"/>
                <a:sym typeface="Stinger Fit"/>
              </a:rPr>
              <a:t>Obj</a:t>
            </a:r>
            <a:r>
              <a:rPr lang="en-US" sz="6399" u="none" strike="noStrike">
                <a:solidFill>
                  <a:srgbClr val="383333"/>
                </a:solidFill>
                <a:latin typeface="Stinger Fit"/>
                <a:ea typeface="Stinger Fit"/>
                <a:cs typeface="Stinger Fit"/>
                <a:sym typeface="Stinger Fit"/>
              </a:rPr>
              <a:t>ectives</a:t>
            </a:r>
          </a:p>
        </p:txBody>
      </p:sp>
      <p:sp>
        <p:nvSpPr>
          <p:cNvPr id="5" name="Freeform 5"/>
          <p:cNvSpPr/>
          <p:nvPr/>
        </p:nvSpPr>
        <p:spPr>
          <a:xfrm>
            <a:off x="10421221" y="1028700"/>
            <a:ext cx="504723" cy="605365"/>
          </a:xfrm>
          <a:custGeom>
            <a:avLst/>
            <a:gdLst/>
            <a:ahLst/>
            <a:cxnLst/>
            <a:rect l="l" t="t" r="r" b="b"/>
            <a:pathLst>
              <a:path w="504723" h="605365">
                <a:moveTo>
                  <a:pt x="0" y="0"/>
                </a:moveTo>
                <a:lnTo>
                  <a:pt x="504723" y="0"/>
                </a:lnTo>
                <a:lnTo>
                  <a:pt x="504723" y="605365"/>
                </a:lnTo>
                <a:lnTo>
                  <a:pt x="0" y="60536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a:off x="806633" y="8887108"/>
            <a:ext cx="584276" cy="581111"/>
          </a:xfrm>
          <a:custGeom>
            <a:avLst/>
            <a:gdLst/>
            <a:ahLst/>
            <a:cxnLst/>
            <a:rect l="l" t="t" r="r" b="b"/>
            <a:pathLst>
              <a:path w="584276" h="581111">
                <a:moveTo>
                  <a:pt x="0" y="0"/>
                </a:moveTo>
                <a:lnTo>
                  <a:pt x="584276" y="0"/>
                </a:lnTo>
                <a:lnTo>
                  <a:pt x="584276" y="581111"/>
                </a:lnTo>
                <a:lnTo>
                  <a:pt x="0" y="58111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7" name="TextBox 7"/>
          <p:cNvSpPr txBox="1"/>
          <p:nvPr/>
        </p:nvSpPr>
        <p:spPr>
          <a:xfrm>
            <a:off x="2831054" y="3493453"/>
            <a:ext cx="13086457" cy="3242945"/>
          </a:xfrm>
          <a:prstGeom prst="rect">
            <a:avLst/>
          </a:prstGeom>
        </p:spPr>
        <p:txBody>
          <a:bodyPr lIns="0" tIns="0" rIns="0" bIns="0" rtlCol="0" anchor="t">
            <a:spAutoFit/>
          </a:bodyPr>
          <a:lstStyle/>
          <a:p>
            <a:pPr marL="647702" lvl="1" indent="-323851" algn="l">
              <a:lnSpc>
                <a:spcPts val="4200"/>
              </a:lnSpc>
              <a:buFont typeface="Arial"/>
              <a:buChar char="•"/>
            </a:pPr>
            <a:r>
              <a:rPr lang="en-US" sz="3000">
                <a:solidFill>
                  <a:srgbClr val="383333"/>
                </a:solidFill>
                <a:latin typeface="Canva Sans"/>
                <a:ea typeface="Canva Sans"/>
                <a:cs typeface="Canva Sans"/>
                <a:sym typeface="Canva Sans"/>
              </a:rPr>
              <a:t>Provide a user-friendly platform for property searching and booking</a:t>
            </a:r>
          </a:p>
          <a:p>
            <a:pPr marL="647702" lvl="1" indent="-323851" algn="l">
              <a:lnSpc>
                <a:spcPts val="4200"/>
              </a:lnSpc>
              <a:buFont typeface="Arial"/>
              <a:buChar char="•"/>
            </a:pPr>
            <a:r>
              <a:rPr lang="en-US" sz="3000">
                <a:solidFill>
                  <a:srgbClr val="383333"/>
                </a:solidFill>
                <a:latin typeface="Canva Sans"/>
                <a:ea typeface="Canva Sans"/>
                <a:cs typeface="Canva Sans"/>
                <a:sym typeface="Canva Sans"/>
              </a:rPr>
              <a:t>Automate property management, reducing manual workload</a:t>
            </a:r>
          </a:p>
          <a:p>
            <a:pPr marL="647702" lvl="1" indent="-323851" algn="l">
              <a:lnSpc>
                <a:spcPts val="4200"/>
              </a:lnSpc>
              <a:buFont typeface="Arial"/>
              <a:buChar char="•"/>
            </a:pPr>
            <a:r>
              <a:rPr lang="en-US" sz="3000">
                <a:solidFill>
                  <a:srgbClr val="383333"/>
                </a:solidFill>
                <a:latin typeface="Canva Sans"/>
                <a:ea typeface="Canva Sans"/>
                <a:cs typeface="Canva Sans"/>
                <a:sym typeface="Canva Sans"/>
              </a:rPr>
              <a:t>Ensure secure authentication for users and admins</a:t>
            </a:r>
          </a:p>
          <a:p>
            <a:pPr marL="647702" lvl="1" indent="-323851" algn="l">
              <a:lnSpc>
                <a:spcPts val="4200"/>
              </a:lnSpc>
              <a:buFont typeface="Arial"/>
              <a:buChar char="•"/>
            </a:pPr>
            <a:r>
              <a:rPr lang="en-US" sz="3000">
                <a:solidFill>
                  <a:srgbClr val="383333"/>
                </a:solidFill>
                <a:latin typeface="Canva Sans"/>
                <a:ea typeface="Canva Sans"/>
                <a:cs typeface="Canva Sans"/>
                <a:sym typeface="Canva Sans"/>
              </a:rPr>
              <a:t>Maintain accurate records of properties, users, and bookings</a:t>
            </a:r>
          </a:p>
          <a:p>
            <a:pPr marL="647702" lvl="1" indent="-323851" algn="l">
              <a:lnSpc>
                <a:spcPts val="4200"/>
              </a:lnSpc>
              <a:buFont typeface="Arial"/>
              <a:buChar char="•"/>
            </a:pPr>
            <a:r>
              <a:rPr lang="en-US" sz="3000">
                <a:solidFill>
                  <a:srgbClr val="383333"/>
                </a:solidFill>
                <a:latin typeface="Canva Sans"/>
                <a:ea typeface="Canva Sans"/>
                <a:cs typeface="Canva Sans"/>
                <a:sym typeface="Canva Sans"/>
              </a:rPr>
              <a:t>Create a scalable and responsive MERN-based solution</a:t>
            </a:r>
          </a:p>
          <a:p>
            <a:pPr algn="ctr">
              <a:lnSpc>
                <a:spcPts val="4759"/>
              </a:lnSpc>
            </a:pPr>
            <a:endParaRPr lang="en-US" sz="3000">
              <a:solidFill>
                <a:srgbClr val="383333"/>
              </a:solidFill>
              <a:latin typeface="Canva Sans"/>
              <a:ea typeface="Canva Sans"/>
              <a:cs typeface="Canva Sans"/>
              <a:sym typeface="Canva Sans"/>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EFBEA"/>
        </a:solidFill>
        <a:effectLst/>
      </p:bgPr>
    </p:bg>
    <p:spTree>
      <p:nvGrpSpPr>
        <p:cNvPr id="1" name=""/>
        <p:cNvGrpSpPr/>
        <p:nvPr/>
      </p:nvGrpSpPr>
      <p:grpSpPr>
        <a:xfrm>
          <a:off x="0" y="0"/>
          <a:ext cx="0" cy="0"/>
          <a:chOff x="0" y="0"/>
          <a:chExt cx="0" cy="0"/>
        </a:xfrm>
      </p:grpSpPr>
      <p:sp>
        <p:nvSpPr>
          <p:cNvPr id="2" name="Freeform 2"/>
          <p:cNvSpPr/>
          <p:nvPr/>
        </p:nvSpPr>
        <p:spPr>
          <a:xfrm rot="2890841">
            <a:off x="14893115" y="-2141622"/>
            <a:ext cx="7952112" cy="8585276"/>
          </a:xfrm>
          <a:custGeom>
            <a:avLst/>
            <a:gdLst/>
            <a:ahLst/>
            <a:cxnLst/>
            <a:rect l="l" t="t" r="r" b="b"/>
            <a:pathLst>
              <a:path w="7952112" h="8585276">
                <a:moveTo>
                  <a:pt x="0" y="0"/>
                </a:moveTo>
                <a:lnTo>
                  <a:pt x="7952112" y="0"/>
                </a:lnTo>
                <a:lnTo>
                  <a:pt x="7952112" y="8585276"/>
                </a:lnTo>
                <a:lnTo>
                  <a:pt x="0" y="8585276"/>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
        <p:nvSpPr>
          <p:cNvPr id="3" name="Freeform 3"/>
          <p:cNvSpPr/>
          <p:nvPr/>
        </p:nvSpPr>
        <p:spPr>
          <a:xfrm rot="2505462">
            <a:off x="-1481952" y="-2815636"/>
            <a:ext cx="5938915" cy="6535258"/>
          </a:xfrm>
          <a:custGeom>
            <a:avLst/>
            <a:gdLst/>
            <a:ahLst/>
            <a:cxnLst/>
            <a:rect l="l" t="t" r="r" b="b"/>
            <a:pathLst>
              <a:path w="5938915" h="6535258">
                <a:moveTo>
                  <a:pt x="0" y="0"/>
                </a:moveTo>
                <a:lnTo>
                  <a:pt x="5938915" y="0"/>
                </a:lnTo>
                <a:lnTo>
                  <a:pt x="5938915" y="6535257"/>
                </a:lnTo>
                <a:lnTo>
                  <a:pt x="0" y="6535257"/>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sp>
      <p:sp>
        <p:nvSpPr>
          <p:cNvPr id="4" name="Freeform 4"/>
          <p:cNvSpPr/>
          <p:nvPr/>
        </p:nvSpPr>
        <p:spPr>
          <a:xfrm>
            <a:off x="16090992" y="1999009"/>
            <a:ext cx="1037428" cy="933685"/>
          </a:xfrm>
          <a:custGeom>
            <a:avLst/>
            <a:gdLst/>
            <a:ahLst/>
            <a:cxnLst/>
            <a:rect l="l" t="t" r="r" b="b"/>
            <a:pathLst>
              <a:path w="1037428" h="933685">
                <a:moveTo>
                  <a:pt x="0" y="0"/>
                </a:moveTo>
                <a:lnTo>
                  <a:pt x="1037428" y="0"/>
                </a:lnTo>
                <a:lnTo>
                  <a:pt x="1037428" y="933685"/>
                </a:lnTo>
                <a:lnTo>
                  <a:pt x="0" y="933685"/>
                </a:lnTo>
                <a:lnTo>
                  <a:pt x="0" y="0"/>
                </a:lnTo>
                <a:close/>
              </a:path>
            </a:pathLst>
          </a:custGeom>
          <a:blipFill>
            <a:blip r:embed="rId6">
              <a:extLst>
                <a:ext uri="{96DAC541-7B7A-43D3-8B79-37D633B846F1}">
                  <asvg:svgBlip xmlns:asvg="http://schemas.microsoft.com/office/drawing/2016/SVG/main" r:embed="rId7"/>
                </a:ext>
              </a:extLst>
            </a:blip>
            <a:stretch>
              <a:fillRect/>
            </a:stretch>
          </a:blipFill>
          <a:ln cap="sq">
            <a:noFill/>
            <a:prstDash val="solid"/>
            <a:miter/>
          </a:ln>
        </p:spPr>
      </p:sp>
      <p:sp>
        <p:nvSpPr>
          <p:cNvPr id="5" name="Freeform 5"/>
          <p:cNvSpPr/>
          <p:nvPr/>
        </p:nvSpPr>
        <p:spPr>
          <a:xfrm>
            <a:off x="893077" y="5095997"/>
            <a:ext cx="615116" cy="553605"/>
          </a:xfrm>
          <a:custGeom>
            <a:avLst/>
            <a:gdLst/>
            <a:ahLst/>
            <a:cxnLst/>
            <a:rect l="l" t="t" r="r" b="b"/>
            <a:pathLst>
              <a:path w="615116" h="553605">
                <a:moveTo>
                  <a:pt x="0" y="0"/>
                </a:moveTo>
                <a:lnTo>
                  <a:pt x="615117" y="0"/>
                </a:lnTo>
                <a:lnTo>
                  <a:pt x="615117" y="553605"/>
                </a:lnTo>
                <a:lnTo>
                  <a:pt x="0" y="553605"/>
                </a:lnTo>
                <a:lnTo>
                  <a:pt x="0" y="0"/>
                </a:lnTo>
                <a:close/>
              </a:path>
            </a:pathLst>
          </a:custGeom>
          <a:blipFill>
            <a:blip r:embed="rId6">
              <a:extLst>
                <a:ext uri="{96DAC541-7B7A-43D3-8B79-37D633B846F1}">
                  <asvg:svgBlip xmlns:asvg="http://schemas.microsoft.com/office/drawing/2016/SVG/main" r:embed="rId7"/>
                </a:ext>
              </a:extLst>
            </a:blip>
            <a:stretch>
              <a:fillRect/>
            </a:stretch>
          </a:blipFill>
          <a:ln cap="sq">
            <a:noFill/>
            <a:prstDash val="solid"/>
            <a:miter/>
          </a:ln>
        </p:spPr>
      </p:sp>
      <p:sp>
        <p:nvSpPr>
          <p:cNvPr id="6" name="Freeform 6"/>
          <p:cNvSpPr/>
          <p:nvPr/>
        </p:nvSpPr>
        <p:spPr>
          <a:xfrm>
            <a:off x="10785978" y="2685344"/>
            <a:ext cx="1094465" cy="627949"/>
          </a:xfrm>
          <a:custGeom>
            <a:avLst/>
            <a:gdLst/>
            <a:ahLst/>
            <a:cxnLst/>
            <a:rect l="l" t="t" r="r" b="b"/>
            <a:pathLst>
              <a:path w="1094465" h="627949">
                <a:moveTo>
                  <a:pt x="0" y="0"/>
                </a:moveTo>
                <a:lnTo>
                  <a:pt x="1094465" y="0"/>
                </a:lnTo>
                <a:lnTo>
                  <a:pt x="1094465" y="627949"/>
                </a:lnTo>
                <a:lnTo>
                  <a:pt x="0" y="62794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7" name="Freeform 7"/>
          <p:cNvSpPr/>
          <p:nvPr/>
        </p:nvSpPr>
        <p:spPr>
          <a:xfrm flipV="1">
            <a:off x="2694285" y="8823610"/>
            <a:ext cx="934806" cy="536345"/>
          </a:xfrm>
          <a:custGeom>
            <a:avLst/>
            <a:gdLst/>
            <a:ahLst/>
            <a:cxnLst/>
            <a:rect l="l" t="t" r="r" b="b"/>
            <a:pathLst>
              <a:path w="934806" h="536345">
                <a:moveTo>
                  <a:pt x="0" y="536345"/>
                </a:moveTo>
                <a:lnTo>
                  <a:pt x="934806" y="536345"/>
                </a:lnTo>
                <a:lnTo>
                  <a:pt x="934806" y="0"/>
                </a:lnTo>
                <a:lnTo>
                  <a:pt x="0" y="0"/>
                </a:lnTo>
                <a:lnTo>
                  <a:pt x="0" y="536345"/>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8" name="TextBox 8"/>
          <p:cNvSpPr txBox="1"/>
          <p:nvPr/>
        </p:nvSpPr>
        <p:spPr>
          <a:xfrm>
            <a:off x="5452928" y="2590094"/>
            <a:ext cx="5333050" cy="887095"/>
          </a:xfrm>
          <a:prstGeom prst="rect">
            <a:avLst/>
          </a:prstGeom>
        </p:spPr>
        <p:txBody>
          <a:bodyPr wrap="square" lIns="0" tIns="0" rIns="0" bIns="0" rtlCol="0" anchor="t">
            <a:spAutoFit/>
          </a:bodyPr>
          <a:lstStyle/>
          <a:p>
            <a:pPr algn="ctr">
              <a:lnSpc>
                <a:spcPts val="7279"/>
              </a:lnSpc>
            </a:pPr>
            <a:r>
              <a:rPr lang="en-US" sz="5199" b="1" dirty="0">
                <a:solidFill>
                  <a:srgbClr val="000000"/>
                </a:solidFill>
                <a:latin typeface="Canva Sans Bold"/>
                <a:ea typeface="Canva Sans Bold"/>
                <a:cs typeface="Canva Sans Bold"/>
                <a:sym typeface="Canva Sans Bold"/>
              </a:rPr>
              <a:t>Existing System</a:t>
            </a:r>
          </a:p>
        </p:txBody>
      </p:sp>
      <p:sp>
        <p:nvSpPr>
          <p:cNvPr id="9" name="TextBox 9"/>
          <p:cNvSpPr txBox="1"/>
          <p:nvPr/>
        </p:nvSpPr>
        <p:spPr>
          <a:xfrm>
            <a:off x="1620010" y="4294481"/>
            <a:ext cx="15787796" cy="1833277"/>
          </a:xfrm>
          <a:prstGeom prst="rect">
            <a:avLst/>
          </a:prstGeom>
        </p:spPr>
        <p:txBody>
          <a:bodyPr lIns="0" tIns="0" rIns="0" bIns="0" rtlCol="0" anchor="t">
            <a:spAutoFit/>
          </a:bodyPr>
          <a:lstStyle/>
          <a:p>
            <a:pPr algn="l">
              <a:lnSpc>
                <a:spcPts val="3625"/>
              </a:lnSpc>
            </a:pPr>
            <a:r>
              <a:rPr lang="en-US" sz="2589">
                <a:solidFill>
                  <a:srgbClr val="000000"/>
                </a:solidFill>
                <a:latin typeface="Canva Sans"/>
                <a:ea typeface="Canva Sans"/>
                <a:cs typeface="Canva Sans"/>
                <a:sym typeface="Canva Sans"/>
              </a:rPr>
              <a:t>Traditional real estate processes are largely manual, requiring users to contact agents individually for property details. Booking confirmations often rely on phone calls or in-person meetings, and there is no centralized dashboard for administrators. As a result, transparency is limited, and tracking booking status becomes difficult for both users and admins.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EFBEA"/>
        </a:solidFill>
        <a:effectLst/>
      </p:bgPr>
    </p:bg>
    <p:spTree>
      <p:nvGrpSpPr>
        <p:cNvPr id="1" name=""/>
        <p:cNvGrpSpPr/>
        <p:nvPr/>
      </p:nvGrpSpPr>
      <p:grpSpPr>
        <a:xfrm>
          <a:off x="0" y="0"/>
          <a:ext cx="0" cy="0"/>
          <a:chOff x="0" y="0"/>
          <a:chExt cx="0" cy="0"/>
        </a:xfrm>
      </p:grpSpPr>
      <p:sp>
        <p:nvSpPr>
          <p:cNvPr id="2" name="Freeform 2"/>
          <p:cNvSpPr/>
          <p:nvPr/>
        </p:nvSpPr>
        <p:spPr>
          <a:xfrm rot="-3242536">
            <a:off x="-3235256" y="6100613"/>
            <a:ext cx="8527912" cy="9194514"/>
          </a:xfrm>
          <a:custGeom>
            <a:avLst/>
            <a:gdLst/>
            <a:ahLst/>
            <a:cxnLst/>
            <a:rect l="l" t="t" r="r" b="b"/>
            <a:pathLst>
              <a:path w="8527912" h="9194514">
                <a:moveTo>
                  <a:pt x="0" y="0"/>
                </a:moveTo>
                <a:lnTo>
                  <a:pt x="8527912" y="0"/>
                </a:lnTo>
                <a:lnTo>
                  <a:pt x="8527912" y="9194514"/>
                </a:lnTo>
                <a:lnTo>
                  <a:pt x="0" y="9194514"/>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
        <p:nvSpPr>
          <p:cNvPr id="3" name="Freeform 3"/>
          <p:cNvSpPr/>
          <p:nvPr/>
        </p:nvSpPr>
        <p:spPr>
          <a:xfrm rot="-3928465">
            <a:off x="12657672" y="-2343915"/>
            <a:ext cx="6743536" cy="7270658"/>
          </a:xfrm>
          <a:custGeom>
            <a:avLst/>
            <a:gdLst/>
            <a:ahLst/>
            <a:cxnLst/>
            <a:rect l="l" t="t" r="r" b="b"/>
            <a:pathLst>
              <a:path w="6743536" h="7270658">
                <a:moveTo>
                  <a:pt x="0" y="0"/>
                </a:moveTo>
                <a:lnTo>
                  <a:pt x="6743535" y="0"/>
                </a:lnTo>
                <a:lnTo>
                  <a:pt x="6743535" y="7270659"/>
                </a:lnTo>
                <a:lnTo>
                  <a:pt x="0" y="7270659"/>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
        <p:nvSpPr>
          <p:cNvPr id="4" name="Freeform 4"/>
          <p:cNvSpPr/>
          <p:nvPr/>
        </p:nvSpPr>
        <p:spPr>
          <a:xfrm>
            <a:off x="4710021" y="2051238"/>
            <a:ext cx="1265571" cy="1265571"/>
          </a:xfrm>
          <a:custGeom>
            <a:avLst/>
            <a:gdLst/>
            <a:ahLst/>
            <a:cxnLst/>
            <a:rect l="l" t="t" r="r" b="b"/>
            <a:pathLst>
              <a:path w="1265571" h="1265571">
                <a:moveTo>
                  <a:pt x="0" y="0"/>
                </a:moveTo>
                <a:lnTo>
                  <a:pt x="1265571" y="0"/>
                </a:lnTo>
                <a:lnTo>
                  <a:pt x="1265571" y="1265571"/>
                </a:lnTo>
                <a:lnTo>
                  <a:pt x="0" y="126557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TextBox 5"/>
          <p:cNvSpPr txBox="1"/>
          <p:nvPr/>
        </p:nvSpPr>
        <p:spPr>
          <a:xfrm>
            <a:off x="6262637" y="2253557"/>
            <a:ext cx="7362310" cy="918083"/>
          </a:xfrm>
          <a:prstGeom prst="rect">
            <a:avLst/>
          </a:prstGeom>
        </p:spPr>
        <p:txBody>
          <a:bodyPr lIns="0" tIns="0" rIns="0" bIns="0" rtlCol="0" anchor="t">
            <a:spAutoFit/>
          </a:bodyPr>
          <a:lstStyle/>
          <a:p>
            <a:pPr marL="0" lvl="0" indent="0" algn="l">
              <a:lnSpc>
                <a:spcPts val="6975"/>
              </a:lnSpc>
              <a:spcBef>
                <a:spcPct val="0"/>
              </a:spcBef>
            </a:pPr>
            <a:r>
              <a:rPr lang="en-US" sz="6399">
                <a:solidFill>
                  <a:srgbClr val="383333"/>
                </a:solidFill>
                <a:latin typeface="Stinger Fit"/>
                <a:ea typeface="Stinger Fit"/>
                <a:cs typeface="Stinger Fit"/>
                <a:sym typeface="Stinger Fit"/>
              </a:rPr>
              <a:t>P</a:t>
            </a:r>
            <a:r>
              <a:rPr lang="en-US" sz="6399" u="none" strike="noStrike">
                <a:solidFill>
                  <a:srgbClr val="383333"/>
                </a:solidFill>
                <a:latin typeface="Stinger Fit"/>
                <a:ea typeface="Stinger Fit"/>
                <a:cs typeface="Stinger Fit"/>
                <a:sym typeface="Stinger Fit"/>
              </a:rPr>
              <a:t>roposed System</a:t>
            </a:r>
          </a:p>
        </p:txBody>
      </p:sp>
      <p:sp>
        <p:nvSpPr>
          <p:cNvPr id="6" name="Freeform 6"/>
          <p:cNvSpPr/>
          <p:nvPr/>
        </p:nvSpPr>
        <p:spPr>
          <a:xfrm>
            <a:off x="14080426" y="9046597"/>
            <a:ext cx="2484540" cy="423407"/>
          </a:xfrm>
          <a:custGeom>
            <a:avLst/>
            <a:gdLst/>
            <a:ahLst/>
            <a:cxnLst/>
            <a:rect l="l" t="t" r="r" b="b"/>
            <a:pathLst>
              <a:path w="2484540" h="423407">
                <a:moveTo>
                  <a:pt x="0" y="0"/>
                </a:moveTo>
                <a:lnTo>
                  <a:pt x="2484540" y="0"/>
                </a:lnTo>
                <a:lnTo>
                  <a:pt x="2484540" y="423406"/>
                </a:lnTo>
                <a:lnTo>
                  <a:pt x="0" y="423406"/>
                </a:lnTo>
                <a:lnTo>
                  <a:pt x="0" y="0"/>
                </a:lnTo>
                <a:close/>
              </a:path>
            </a:pathLst>
          </a:custGeom>
          <a:blipFill>
            <a:blip r:embed="rId6">
              <a:extLst>
                <a:ext uri="{96DAC541-7B7A-43D3-8B79-37D633B846F1}">
                  <asvg:svgBlip xmlns:asvg="http://schemas.microsoft.com/office/drawing/2016/SVG/main" r:embed="rId7"/>
                </a:ext>
              </a:extLst>
            </a:blip>
            <a:stretch>
              <a:fillRect/>
            </a:stretch>
          </a:blipFill>
          <a:ln cap="sq">
            <a:noFill/>
            <a:prstDash val="solid"/>
            <a:miter/>
          </a:ln>
        </p:spPr>
      </p:sp>
      <p:sp>
        <p:nvSpPr>
          <p:cNvPr id="7" name="Freeform 7"/>
          <p:cNvSpPr/>
          <p:nvPr/>
        </p:nvSpPr>
        <p:spPr>
          <a:xfrm flipV="1">
            <a:off x="1239407" y="1188430"/>
            <a:ext cx="1851094" cy="315457"/>
          </a:xfrm>
          <a:custGeom>
            <a:avLst/>
            <a:gdLst/>
            <a:ahLst/>
            <a:cxnLst/>
            <a:rect l="l" t="t" r="r" b="b"/>
            <a:pathLst>
              <a:path w="1851094" h="315457">
                <a:moveTo>
                  <a:pt x="0" y="315457"/>
                </a:moveTo>
                <a:lnTo>
                  <a:pt x="1851095" y="315457"/>
                </a:lnTo>
                <a:lnTo>
                  <a:pt x="1851095" y="0"/>
                </a:lnTo>
                <a:lnTo>
                  <a:pt x="0" y="0"/>
                </a:lnTo>
                <a:lnTo>
                  <a:pt x="0" y="315457"/>
                </a:lnTo>
                <a:close/>
              </a:path>
            </a:pathLst>
          </a:custGeom>
          <a:blipFill>
            <a:blip r:embed="rId8">
              <a:extLst>
                <a:ext uri="{96DAC541-7B7A-43D3-8B79-37D633B846F1}">
                  <asvg:svgBlip xmlns:asvg="http://schemas.microsoft.com/office/drawing/2016/SVG/main" r:embed="rId9"/>
                </a:ext>
              </a:extLst>
            </a:blip>
            <a:stretch>
              <a:fillRect/>
            </a:stretch>
          </a:blipFill>
          <a:ln cap="sq">
            <a:noFill/>
            <a:prstDash val="solid"/>
            <a:miter/>
          </a:ln>
        </p:spPr>
      </p:sp>
      <p:sp>
        <p:nvSpPr>
          <p:cNvPr id="8" name="Freeform 8"/>
          <p:cNvSpPr/>
          <p:nvPr/>
        </p:nvSpPr>
        <p:spPr>
          <a:xfrm>
            <a:off x="2116470" y="2855716"/>
            <a:ext cx="652580" cy="649046"/>
          </a:xfrm>
          <a:custGeom>
            <a:avLst/>
            <a:gdLst/>
            <a:ahLst/>
            <a:cxnLst/>
            <a:rect l="l" t="t" r="r" b="b"/>
            <a:pathLst>
              <a:path w="652580" h="649046">
                <a:moveTo>
                  <a:pt x="0" y="0"/>
                </a:moveTo>
                <a:lnTo>
                  <a:pt x="652580" y="0"/>
                </a:lnTo>
                <a:lnTo>
                  <a:pt x="652580" y="649045"/>
                </a:lnTo>
                <a:lnTo>
                  <a:pt x="0" y="64904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9" name="Freeform 9"/>
          <p:cNvSpPr/>
          <p:nvPr/>
        </p:nvSpPr>
        <p:spPr>
          <a:xfrm>
            <a:off x="15185755" y="2102913"/>
            <a:ext cx="584276" cy="581111"/>
          </a:xfrm>
          <a:custGeom>
            <a:avLst/>
            <a:gdLst/>
            <a:ahLst/>
            <a:cxnLst/>
            <a:rect l="l" t="t" r="r" b="b"/>
            <a:pathLst>
              <a:path w="584276" h="581111">
                <a:moveTo>
                  <a:pt x="0" y="0"/>
                </a:moveTo>
                <a:lnTo>
                  <a:pt x="584275" y="0"/>
                </a:lnTo>
                <a:lnTo>
                  <a:pt x="584275" y="581111"/>
                </a:lnTo>
                <a:lnTo>
                  <a:pt x="0" y="581111"/>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10" name="TextBox 10"/>
          <p:cNvSpPr txBox="1"/>
          <p:nvPr/>
        </p:nvSpPr>
        <p:spPr>
          <a:xfrm>
            <a:off x="1970882" y="4298424"/>
            <a:ext cx="14346236" cy="1652051"/>
          </a:xfrm>
          <a:prstGeom prst="rect">
            <a:avLst/>
          </a:prstGeom>
        </p:spPr>
        <p:txBody>
          <a:bodyPr lIns="0" tIns="0" rIns="0" bIns="0" rtlCol="0" anchor="t">
            <a:spAutoFit/>
          </a:bodyPr>
          <a:lstStyle/>
          <a:p>
            <a:pPr algn="l">
              <a:lnSpc>
                <a:spcPts val="3294"/>
              </a:lnSpc>
            </a:pPr>
            <a:r>
              <a:rPr lang="en-US" sz="2353">
                <a:solidFill>
                  <a:srgbClr val="383333"/>
                </a:solidFill>
                <a:latin typeface="Canva Sans"/>
                <a:ea typeface="Canva Sans"/>
                <a:cs typeface="Canva Sans"/>
                <a:sym typeface="Canva Sans"/>
              </a:rPr>
              <a:t>The proposed web system digitizes and automates the real estate workflow.</a:t>
            </a:r>
          </a:p>
          <a:p>
            <a:pPr algn="l">
              <a:lnSpc>
                <a:spcPts val="3294"/>
              </a:lnSpc>
            </a:pPr>
            <a:r>
              <a:rPr lang="en-US" sz="2353">
                <a:solidFill>
                  <a:srgbClr val="383333"/>
                </a:solidFill>
                <a:latin typeface="Canva Sans"/>
                <a:ea typeface="Canva Sans"/>
                <a:cs typeface="Canva Sans"/>
                <a:sym typeface="Canva Sans"/>
              </a:rPr>
              <a:t> Users can register, log in, browse available properties, and request bookings online.</a:t>
            </a:r>
          </a:p>
          <a:p>
            <a:pPr algn="l">
              <a:lnSpc>
                <a:spcPts val="3294"/>
              </a:lnSpc>
            </a:pPr>
            <a:r>
              <a:rPr lang="en-US" sz="2353">
                <a:solidFill>
                  <a:srgbClr val="383333"/>
                </a:solidFill>
                <a:latin typeface="Canva Sans"/>
                <a:ea typeface="Canva Sans"/>
                <a:cs typeface="Canva Sans"/>
                <a:sym typeface="Canva Sans"/>
              </a:rPr>
              <a:t> Admins manage all backend operations including property updates, user management, and booking approvals from a dedicated dashboard.</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EFBEA"/>
        </a:solidFill>
        <a:effectLst/>
      </p:bgPr>
    </p:bg>
    <p:spTree>
      <p:nvGrpSpPr>
        <p:cNvPr id="1" name=""/>
        <p:cNvGrpSpPr/>
        <p:nvPr/>
      </p:nvGrpSpPr>
      <p:grpSpPr>
        <a:xfrm>
          <a:off x="0" y="0"/>
          <a:ext cx="0" cy="0"/>
          <a:chOff x="0" y="0"/>
          <a:chExt cx="0" cy="0"/>
        </a:xfrm>
      </p:grpSpPr>
      <p:sp>
        <p:nvSpPr>
          <p:cNvPr id="2" name="Freeform 2"/>
          <p:cNvSpPr/>
          <p:nvPr/>
        </p:nvSpPr>
        <p:spPr>
          <a:xfrm rot="-1049682">
            <a:off x="14472861" y="1264105"/>
            <a:ext cx="5749129" cy="5713197"/>
          </a:xfrm>
          <a:custGeom>
            <a:avLst/>
            <a:gdLst/>
            <a:ahLst/>
            <a:cxnLst/>
            <a:rect l="l" t="t" r="r" b="b"/>
            <a:pathLst>
              <a:path w="5749129" h="5713197">
                <a:moveTo>
                  <a:pt x="0" y="0"/>
                </a:moveTo>
                <a:lnTo>
                  <a:pt x="5749129" y="0"/>
                </a:lnTo>
                <a:lnTo>
                  <a:pt x="5749129" y="5713197"/>
                </a:lnTo>
                <a:lnTo>
                  <a:pt x="0" y="5713197"/>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
        <p:nvSpPr>
          <p:cNvPr id="3" name="Freeform 3"/>
          <p:cNvSpPr/>
          <p:nvPr/>
        </p:nvSpPr>
        <p:spPr>
          <a:xfrm rot="8100000">
            <a:off x="-2619017" y="-3930786"/>
            <a:ext cx="7295435" cy="7609319"/>
          </a:xfrm>
          <a:custGeom>
            <a:avLst/>
            <a:gdLst/>
            <a:ahLst/>
            <a:cxnLst/>
            <a:rect l="l" t="t" r="r" b="b"/>
            <a:pathLst>
              <a:path w="7295435" h="7609319">
                <a:moveTo>
                  <a:pt x="0" y="0"/>
                </a:moveTo>
                <a:lnTo>
                  <a:pt x="7295434" y="0"/>
                </a:lnTo>
                <a:lnTo>
                  <a:pt x="7295434" y="7609319"/>
                </a:lnTo>
                <a:lnTo>
                  <a:pt x="0" y="7609319"/>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sp>
      <p:sp>
        <p:nvSpPr>
          <p:cNvPr id="4" name="Freeform 4"/>
          <p:cNvSpPr/>
          <p:nvPr/>
        </p:nvSpPr>
        <p:spPr>
          <a:xfrm rot="796147">
            <a:off x="-2102842" y="2099090"/>
            <a:ext cx="6162384" cy="6744059"/>
          </a:xfrm>
          <a:custGeom>
            <a:avLst/>
            <a:gdLst/>
            <a:ahLst/>
            <a:cxnLst/>
            <a:rect l="l" t="t" r="r" b="b"/>
            <a:pathLst>
              <a:path w="6162384" h="6744059">
                <a:moveTo>
                  <a:pt x="0" y="0"/>
                </a:moveTo>
                <a:lnTo>
                  <a:pt x="6162384" y="0"/>
                </a:lnTo>
                <a:lnTo>
                  <a:pt x="6162384" y="6744058"/>
                </a:lnTo>
                <a:lnTo>
                  <a:pt x="0" y="6744058"/>
                </a:lnTo>
                <a:lnTo>
                  <a:pt x="0" y="0"/>
                </a:lnTo>
                <a:close/>
              </a:path>
            </a:pathLst>
          </a:custGeom>
          <a:blipFill>
            <a:blip r:embed="rId6">
              <a:extLst>
                <a:ext uri="{96DAC541-7B7A-43D3-8B79-37D633B846F1}">
                  <asvg:svgBlip xmlns:asvg="http://schemas.microsoft.com/office/drawing/2016/SVG/main" r:embed="rId7"/>
                </a:ext>
              </a:extLst>
            </a:blip>
            <a:stretch>
              <a:fillRect/>
            </a:stretch>
          </a:blipFill>
          <a:ln cap="sq">
            <a:noFill/>
            <a:prstDash val="solid"/>
            <a:miter/>
          </a:ln>
        </p:spPr>
      </p:sp>
      <p:sp>
        <p:nvSpPr>
          <p:cNvPr id="5" name="Freeform 5"/>
          <p:cNvSpPr/>
          <p:nvPr/>
        </p:nvSpPr>
        <p:spPr>
          <a:xfrm rot="5400000">
            <a:off x="4342716" y="3700993"/>
            <a:ext cx="273045" cy="210927"/>
          </a:xfrm>
          <a:custGeom>
            <a:avLst/>
            <a:gdLst/>
            <a:ahLst/>
            <a:cxnLst/>
            <a:rect l="l" t="t" r="r" b="b"/>
            <a:pathLst>
              <a:path w="273045" h="210927">
                <a:moveTo>
                  <a:pt x="0" y="0"/>
                </a:moveTo>
                <a:lnTo>
                  <a:pt x="273045" y="0"/>
                </a:lnTo>
                <a:lnTo>
                  <a:pt x="273045" y="210928"/>
                </a:lnTo>
                <a:lnTo>
                  <a:pt x="0" y="21092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6" name="Freeform 6"/>
          <p:cNvSpPr/>
          <p:nvPr/>
        </p:nvSpPr>
        <p:spPr>
          <a:xfrm rot="5400000">
            <a:off x="4237252" y="6007003"/>
            <a:ext cx="273045" cy="210927"/>
          </a:xfrm>
          <a:custGeom>
            <a:avLst/>
            <a:gdLst/>
            <a:ahLst/>
            <a:cxnLst/>
            <a:rect l="l" t="t" r="r" b="b"/>
            <a:pathLst>
              <a:path w="273045" h="210927">
                <a:moveTo>
                  <a:pt x="0" y="0"/>
                </a:moveTo>
                <a:lnTo>
                  <a:pt x="273045" y="0"/>
                </a:lnTo>
                <a:lnTo>
                  <a:pt x="273045" y="210927"/>
                </a:lnTo>
                <a:lnTo>
                  <a:pt x="0" y="21092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7" name="Freeform 7"/>
          <p:cNvSpPr/>
          <p:nvPr/>
        </p:nvSpPr>
        <p:spPr>
          <a:xfrm>
            <a:off x="3036960" y="8878902"/>
            <a:ext cx="4090797" cy="4114800"/>
          </a:xfrm>
          <a:custGeom>
            <a:avLst/>
            <a:gdLst/>
            <a:ahLst/>
            <a:cxnLst/>
            <a:rect l="l" t="t" r="r" b="b"/>
            <a:pathLst>
              <a:path w="4090797" h="4114800">
                <a:moveTo>
                  <a:pt x="0" y="0"/>
                </a:moveTo>
                <a:lnTo>
                  <a:pt x="4090797" y="0"/>
                </a:lnTo>
                <a:lnTo>
                  <a:pt x="4090797"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a:stretch>
          </a:blipFill>
          <a:ln cap="sq">
            <a:noFill/>
            <a:prstDash val="solid"/>
            <a:miter/>
          </a:ln>
        </p:spPr>
      </p:sp>
      <p:sp>
        <p:nvSpPr>
          <p:cNvPr id="8" name="Freeform 8"/>
          <p:cNvSpPr/>
          <p:nvPr/>
        </p:nvSpPr>
        <p:spPr>
          <a:xfrm>
            <a:off x="12965182" y="-1192439"/>
            <a:ext cx="1898087" cy="1909224"/>
          </a:xfrm>
          <a:custGeom>
            <a:avLst/>
            <a:gdLst/>
            <a:ahLst/>
            <a:cxnLst/>
            <a:rect l="l" t="t" r="r" b="b"/>
            <a:pathLst>
              <a:path w="1898087" h="1909224">
                <a:moveTo>
                  <a:pt x="0" y="0"/>
                </a:moveTo>
                <a:lnTo>
                  <a:pt x="1898087" y="0"/>
                </a:lnTo>
                <a:lnTo>
                  <a:pt x="1898087" y="1909224"/>
                </a:lnTo>
                <a:lnTo>
                  <a:pt x="0" y="1909224"/>
                </a:lnTo>
                <a:lnTo>
                  <a:pt x="0" y="0"/>
                </a:lnTo>
                <a:close/>
              </a:path>
            </a:pathLst>
          </a:custGeom>
          <a:blipFill>
            <a:blip r:embed="rId12">
              <a:extLst>
                <a:ext uri="{96DAC541-7B7A-43D3-8B79-37D633B846F1}">
                  <asvg:svgBlip xmlns:asvg="http://schemas.microsoft.com/office/drawing/2016/SVG/main" r:embed="rId13"/>
                </a:ext>
              </a:extLst>
            </a:blip>
            <a:stretch>
              <a:fillRect/>
            </a:stretch>
          </a:blipFill>
          <a:ln cap="sq">
            <a:noFill/>
            <a:prstDash val="solid"/>
            <a:miter/>
          </a:ln>
        </p:spPr>
      </p:sp>
      <p:sp>
        <p:nvSpPr>
          <p:cNvPr id="9" name="Freeform 9"/>
          <p:cNvSpPr/>
          <p:nvPr/>
        </p:nvSpPr>
        <p:spPr>
          <a:xfrm rot="8100000">
            <a:off x="11521406" y="7440911"/>
            <a:ext cx="7295435" cy="7609319"/>
          </a:xfrm>
          <a:custGeom>
            <a:avLst/>
            <a:gdLst/>
            <a:ahLst/>
            <a:cxnLst/>
            <a:rect l="l" t="t" r="r" b="b"/>
            <a:pathLst>
              <a:path w="7295435" h="7609319">
                <a:moveTo>
                  <a:pt x="0" y="0"/>
                </a:moveTo>
                <a:lnTo>
                  <a:pt x="7295435" y="0"/>
                </a:lnTo>
                <a:lnTo>
                  <a:pt x="7295435" y="7609319"/>
                </a:lnTo>
                <a:lnTo>
                  <a:pt x="0" y="7609319"/>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sp>
      <p:sp>
        <p:nvSpPr>
          <p:cNvPr id="10" name="Freeform 10"/>
          <p:cNvSpPr/>
          <p:nvPr/>
        </p:nvSpPr>
        <p:spPr>
          <a:xfrm>
            <a:off x="14863269" y="7444532"/>
            <a:ext cx="741620" cy="916197"/>
          </a:xfrm>
          <a:custGeom>
            <a:avLst/>
            <a:gdLst/>
            <a:ahLst/>
            <a:cxnLst/>
            <a:rect l="l" t="t" r="r" b="b"/>
            <a:pathLst>
              <a:path w="741620" h="916197">
                <a:moveTo>
                  <a:pt x="0" y="0"/>
                </a:moveTo>
                <a:lnTo>
                  <a:pt x="741620" y="0"/>
                </a:lnTo>
                <a:lnTo>
                  <a:pt x="741620" y="916197"/>
                </a:lnTo>
                <a:lnTo>
                  <a:pt x="0" y="916197"/>
                </a:lnTo>
                <a:lnTo>
                  <a:pt x="0" y="0"/>
                </a:lnTo>
                <a:close/>
              </a:path>
            </a:pathLst>
          </a:custGeom>
          <a:blipFill>
            <a:blip r:embed="rId14">
              <a:extLst>
                <a:ext uri="{96DAC541-7B7A-43D3-8B79-37D633B846F1}">
                  <asvg:svgBlip xmlns:asvg="http://schemas.microsoft.com/office/drawing/2016/SVG/main" r:embed="rId15"/>
                </a:ext>
              </a:extLst>
            </a:blip>
            <a:stretch>
              <a:fillRect r="-136538" b="-126254"/>
            </a:stretch>
          </a:blipFill>
        </p:spPr>
      </p:sp>
      <p:sp>
        <p:nvSpPr>
          <p:cNvPr id="11" name="TextBox 11"/>
          <p:cNvSpPr txBox="1"/>
          <p:nvPr/>
        </p:nvSpPr>
        <p:spPr>
          <a:xfrm>
            <a:off x="4373775" y="1561720"/>
            <a:ext cx="9540451" cy="918083"/>
          </a:xfrm>
          <a:prstGeom prst="rect">
            <a:avLst/>
          </a:prstGeom>
        </p:spPr>
        <p:txBody>
          <a:bodyPr lIns="0" tIns="0" rIns="0" bIns="0" rtlCol="0" anchor="t">
            <a:spAutoFit/>
          </a:bodyPr>
          <a:lstStyle/>
          <a:p>
            <a:pPr marL="0" lvl="0" indent="0" algn="ctr">
              <a:lnSpc>
                <a:spcPts val="6975"/>
              </a:lnSpc>
              <a:spcBef>
                <a:spcPct val="0"/>
              </a:spcBef>
            </a:pPr>
            <a:r>
              <a:rPr lang="en-US" sz="6399">
                <a:solidFill>
                  <a:srgbClr val="383333"/>
                </a:solidFill>
                <a:latin typeface="Stinger Fit"/>
                <a:ea typeface="Stinger Fit"/>
                <a:cs typeface="Stinger Fit"/>
                <a:sym typeface="Stinger Fit"/>
              </a:rPr>
              <a:t>K</a:t>
            </a:r>
            <a:r>
              <a:rPr lang="en-US" sz="6399" u="none" strike="noStrike">
                <a:solidFill>
                  <a:srgbClr val="383333"/>
                </a:solidFill>
                <a:latin typeface="Stinger Fit"/>
                <a:ea typeface="Stinger Fit"/>
                <a:cs typeface="Stinger Fit"/>
                <a:sym typeface="Stinger Fit"/>
              </a:rPr>
              <a:t>ey Features</a:t>
            </a:r>
          </a:p>
        </p:txBody>
      </p:sp>
      <p:sp>
        <p:nvSpPr>
          <p:cNvPr id="12" name="Freeform 12"/>
          <p:cNvSpPr/>
          <p:nvPr/>
        </p:nvSpPr>
        <p:spPr>
          <a:xfrm>
            <a:off x="3783254" y="1533235"/>
            <a:ext cx="741620" cy="916197"/>
          </a:xfrm>
          <a:custGeom>
            <a:avLst/>
            <a:gdLst/>
            <a:ahLst/>
            <a:cxnLst/>
            <a:rect l="l" t="t" r="r" b="b"/>
            <a:pathLst>
              <a:path w="741620" h="916197">
                <a:moveTo>
                  <a:pt x="0" y="0"/>
                </a:moveTo>
                <a:lnTo>
                  <a:pt x="741621" y="0"/>
                </a:lnTo>
                <a:lnTo>
                  <a:pt x="741621" y="916197"/>
                </a:lnTo>
                <a:lnTo>
                  <a:pt x="0" y="916197"/>
                </a:lnTo>
                <a:lnTo>
                  <a:pt x="0" y="0"/>
                </a:lnTo>
                <a:close/>
              </a:path>
            </a:pathLst>
          </a:custGeom>
          <a:blipFill>
            <a:blip r:embed="rId16">
              <a:extLst>
                <a:ext uri="{96DAC541-7B7A-43D3-8B79-37D633B846F1}">
                  <asvg:svgBlip xmlns:asvg="http://schemas.microsoft.com/office/drawing/2016/SVG/main" r:embed="rId17"/>
                </a:ext>
              </a:extLst>
            </a:blip>
            <a:stretch>
              <a:fillRect r="-136538" b="-126254"/>
            </a:stretch>
          </a:blipFill>
        </p:spPr>
      </p:sp>
      <p:sp>
        <p:nvSpPr>
          <p:cNvPr id="13" name="TextBox 13"/>
          <p:cNvSpPr txBox="1"/>
          <p:nvPr/>
        </p:nvSpPr>
        <p:spPr>
          <a:xfrm>
            <a:off x="4751248" y="3631834"/>
            <a:ext cx="9293083" cy="1839284"/>
          </a:xfrm>
          <a:prstGeom prst="rect">
            <a:avLst/>
          </a:prstGeom>
        </p:spPr>
        <p:txBody>
          <a:bodyPr lIns="0" tIns="0" rIns="0" bIns="0" rtlCol="0" anchor="t">
            <a:spAutoFit/>
          </a:bodyPr>
          <a:lstStyle/>
          <a:p>
            <a:pPr algn="l">
              <a:lnSpc>
                <a:spcPts val="2903"/>
              </a:lnSpc>
            </a:pPr>
            <a:r>
              <a:rPr lang="en-US" sz="2073">
                <a:solidFill>
                  <a:srgbClr val="383333"/>
                </a:solidFill>
                <a:latin typeface="Canva Sans"/>
                <a:ea typeface="Canva Sans"/>
                <a:cs typeface="Canva Sans"/>
                <a:sym typeface="Canva Sans"/>
              </a:rPr>
              <a:t>User:</a:t>
            </a:r>
          </a:p>
          <a:p>
            <a:pPr algn="l">
              <a:lnSpc>
                <a:spcPts val="2903"/>
              </a:lnSpc>
            </a:pPr>
            <a:r>
              <a:rPr lang="en-US" sz="2073">
                <a:solidFill>
                  <a:srgbClr val="383333"/>
                </a:solidFill>
                <a:latin typeface="Canva Sans"/>
                <a:ea typeface="Canva Sans"/>
                <a:cs typeface="Canva Sans"/>
                <a:sym typeface="Canva Sans"/>
              </a:rPr>
              <a:t>Users can register, log in, browse and filter properties, view detailed listings, book properties with status tracking, check their booking history, and update their profile info.</a:t>
            </a:r>
          </a:p>
          <a:p>
            <a:pPr algn="l">
              <a:lnSpc>
                <a:spcPts val="3290"/>
              </a:lnSpc>
            </a:pPr>
            <a:endParaRPr lang="en-US" sz="2073">
              <a:solidFill>
                <a:srgbClr val="383333"/>
              </a:solidFill>
              <a:latin typeface="Canva Sans"/>
              <a:ea typeface="Canva Sans"/>
              <a:cs typeface="Canva Sans"/>
              <a:sym typeface="Canva Sans"/>
            </a:endParaRPr>
          </a:p>
        </p:txBody>
      </p:sp>
      <p:sp>
        <p:nvSpPr>
          <p:cNvPr id="14" name="TextBox 14"/>
          <p:cNvSpPr txBox="1"/>
          <p:nvPr/>
        </p:nvSpPr>
        <p:spPr>
          <a:xfrm>
            <a:off x="4621142" y="5838825"/>
            <a:ext cx="9293083" cy="1839284"/>
          </a:xfrm>
          <a:prstGeom prst="rect">
            <a:avLst/>
          </a:prstGeom>
        </p:spPr>
        <p:txBody>
          <a:bodyPr lIns="0" tIns="0" rIns="0" bIns="0" rtlCol="0" anchor="t">
            <a:spAutoFit/>
          </a:bodyPr>
          <a:lstStyle/>
          <a:p>
            <a:pPr algn="l">
              <a:lnSpc>
                <a:spcPts val="2903"/>
              </a:lnSpc>
            </a:pPr>
            <a:r>
              <a:rPr lang="en-US" sz="2073">
                <a:solidFill>
                  <a:srgbClr val="383333"/>
                </a:solidFill>
                <a:latin typeface="Canva Sans"/>
                <a:ea typeface="Canva Sans"/>
                <a:cs typeface="Canva Sans"/>
                <a:sym typeface="Canva Sans"/>
              </a:rPr>
              <a:t>Admin:</a:t>
            </a:r>
          </a:p>
          <a:p>
            <a:pPr algn="l">
              <a:lnSpc>
                <a:spcPts val="2903"/>
              </a:lnSpc>
            </a:pPr>
            <a:r>
              <a:rPr lang="en-US" sz="2073">
                <a:solidFill>
                  <a:srgbClr val="383333"/>
                </a:solidFill>
                <a:latin typeface="Canva Sans"/>
                <a:ea typeface="Canva Sans"/>
                <a:cs typeface="Canva Sans"/>
                <a:sym typeface="Canva Sans"/>
              </a:rPr>
              <a:t>Admin login with role-based access, manage property listings, handle booking approvals, view registered users, and access a dashboard showing key stats and recent activity.</a:t>
            </a:r>
          </a:p>
          <a:p>
            <a:pPr algn="l">
              <a:lnSpc>
                <a:spcPts val="3290"/>
              </a:lnSpc>
            </a:pPr>
            <a:endParaRPr lang="en-US" sz="2073">
              <a:solidFill>
                <a:srgbClr val="383333"/>
              </a:solidFill>
              <a:latin typeface="Canva Sans"/>
              <a:ea typeface="Canva Sans"/>
              <a:cs typeface="Canva Sans"/>
              <a:sym typeface="Canva Sans"/>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EFBEA"/>
        </a:solidFill>
        <a:effectLst/>
      </p:bgPr>
    </p:bg>
    <p:spTree>
      <p:nvGrpSpPr>
        <p:cNvPr id="1" name=""/>
        <p:cNvGrpSpPr/>
        <p:nvPr/>
      </p:nvGrpSpPr>
      <p:grpSpPr>
        <a:xfrm>
          <a:off x="0" y="0"/>
          <a:ext cx="0" cy="0"/>
          <a:chOff x="0" y="0"/>
          <a:chExt cx="0" cy="0"/>
        </a:xfrm>
      </p:grpSpPr>
      <p:sp>
        <p:nvSpPr>
          <p:cNvPr id="2" name="Freeform 2"/>
          <p:cNvSpPr/>
          <p:nvPr/>
        </p:nvSpPr>
        <p:spPr>
          <a:xfrm rot="10292915">
            <a:off x="-4367855" y="264249"/>
            <a:ext cx="7492671" cy="6453063"/>
          </a:xfrm>
          <a:custGeom>
            <a:avLst/>
            <a:gdLst/>
            <a:ahLst/>
            <a:cxnLst/>
            <a:rect l="l" t="t" r="r" b="b"/>
            <a:pathLst>
              <a:path w="7492671" h="6453063">
                <a:moveTo>
                  <a:pt x="0" y="0"/>
                </a:moveTo>
                <a:lnTo>
                  <a:pt x="7492671" y="0"/>
                </a:lnTo>
                <a:lnTo>
                  <a:pt x="7492671" y="6453063"/>
                </a:lnTo>
                <a:lnTo>
                  <a:pt x="0" y="6453063"/>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
        <p:nvSpPr>
          <p:cNvPr id="3" name="Freeform 3"/>
          <p:cNvSpPr/>
          <p:nvPr/>
        </p:nvSpPr>
        <p:spPr>
          <a:xfrm>
            <a:off x="1687264" y="8985828"/>
            <a:ext cx="5762115" cy="2063750"/>
          </a:xfrm>
          <a:custGeom>
            <a:avLst/>
            <a:gdLst/>
            <a:ahLst/>
            <a:cxnLst/>
            <a:rect l="l" t="t" r="r" b="b"/>
            <a:pathLst>
              <a:path w="5762115" h="2063750">
                <a:moveTo>
                  <a:pt x="0" y="0"/>
                </a:moveTo>
                <a:lnTo>
                  <a:pt x="5762115" y="0"/>
                </a:lnTo>
                <a:lnTo>
                  <a:pt x="5762115" y="2063750"/>
                </a:lnTo>
                <a:lnTo>
                  <a:pt x="0" y="2063750"/>
                </a:lnTo>
                <a:lnTo>
                  <a:pt x="0" y="0"/>
                </a:lnTo>
                <a:close/>
              </a:path>
            </a:pathLst>
          </a:custGeom>
          <a:blipFill>
            <a:blip r:embed="rId4">
              <a:extLst>
                <a:ext uri="{96DAC541-7B7A-43D3-8B79-37D633B846F1}">
                  <asvg:svgBlip xmlns:asvg="http://schemas.microsoft.com/office/drawing/2016/SVG/main" r:embed="rId5"/>
                </a:ext>
              </a:extLst>
            </a:blip>
            <a:stretch>
              <a:fillRect l="-41378"/>
            </a:stretch>
          </a:blipFill>
          <a:ln cap="sq">
            <a:noFill/>
            <a:prstDash val="solid"/>
            <a:miter/>
          </a:ln>
        </p:spPr>
      </p:sp>
      <p:sp>
        <p:nvSpPr>
          <p:cNvPr id="4" name="Freeform 4"/>
          <p:cNvSpPr/>
          <p:nvPr/>
        </p:nvSpPr>
        <p:spPr>
          <a:xfrm rot="10673116">
            <a:off x="12673251" y="7673502"/>
            <a:ext cx="6207182" cy="5345935"/>
          </a:xfrm>
          <a:custGeom>
            <a:avLst/>
            <a:gdLst/>
            <a:ahLst/>
            <a:cxnLst/>
            <a:rect l="l" t="t" r="r" b="b"/>
            <a:pathLst>
              <a:path w="6207182" h="5345935">
                <a:moveTo>
                  <a:pt x="0" y="0"/>
                </a:moveTo>
                <a:lnTo>
                  <a:pt x="6207181" y="0"/>
                </a:lnTo>
                <a:lnTo>
                  <a:pt x="6207181" y="5345936"/>
                </a:lnTo>
                <a:lnTo>
                  <a:pt x="0" y="5345936"/>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
        <p:nvSpPr>
          <p:cNvPr id="5" name="Freeform 5"/>
          <p:cNvSpPr/>
          <p:nvPr/>
        </p:nvSpPr>
        <p:spPr>
          <a:xfrm>
            <a:off x="1895565" y="2509253"/>
            <a:ext cx="981527" cy="981527"/>
          </a:xfrm>
          <a:custGeom>
            <a:avLst/>
            <a:gdLst/>
            <a:ahLst/>
            <a:cxnLst/>
            <a:rect l="l" t="t" r="r" b="b"/>
            <a:pathLst>
              <a:path w="981527" h="981527">
                <a:moveTo>
                  <a:pt x="0" y="0"/>
                </a:moveTo>
                <a:lnTo>
                  <a:pt x="981528" y="0"/>
                </a:lnTo>
                <a:lnTo>
                  <a:pt x="981528" y="981528"/>
                </a:lnTo>
                <a:lnTo>
                  <a:pt x="0" y="981528"/>
                </a:lnTo>
                <a:lnTo>
                  <a:pt x="0" y="0"/>
                </a:lnTo>
                <a:close/>
              </a:path>
            </a:pathLst>
          </a:custGeom>
          <a:blipFill>
            <a:blip r:embed="rId6">
              <a:extLst>
                <a:ext uri="{96DAC541-7B7A-43D3-8B79-37D633B846F1}">
                  <asvg:svgBlip xmlns:asvg="http://schemas.microsoft.com/office/drawing/2016/SVG/main" r:embed="rId7"/>
                </a:ext>
              </a:extLst>
            </a:blip>
            <a:stretch>
              <a:fillRect/>
            </a:stretch>
          </a:blipFill>
          <a:ln cap="sq">
            <a:noFill/>
            <a:prstDash val="solid"/>
            <a:miter/>
          </a:ln>
        </p:spPr>
      </p:sp>
      <p:sp>
        <p:nvSpPr>
          <p:cNvPr id="6" name="Freeform 6"/>
          <p:cNvSpPr/>
          <p:nvPr/>
        </p:nvSpPr>
        <p:spPr>
          <a:xfrm>
            <a:off x="15322550" y="6818959"/>
            <a:ext cx="908582" cy="908582"/>
          </a:xfrm>
          <a:custGeom>
            <a:avLst/>
            <a:gdLst/>
            <a:ahLst/>
            <a:cxnLst/>
            <a:rect l="l" t="t" r="r" b="b"/>
            <a:pathLst>
              <a:path w="908582" h="908582">
                <a:moveTo>
                  <a:pt x="0" y="0"/>
                </a:moveTo>
                <a:lnTo>
                  <a:pt x="908583" y="0"/>
                </a:lnTo>
                <a:lnTo>
                  <a:pt x="908583" y="908582"/>
                </a:lnTo>
                <a:lnTo>
                  <a:pt x="0" y="908582"/>
                </a:lnTo>
                <a:lnTo>
                  <a:pt x="0" y="0"/>
                </a:lnTo>
                <a:close/>
              </a:path>
            </a:pathLst>
          </a:custGeom>
          <a:blipFill>
            <a:blip r:embed="rId6">
              <a:extLst>
                <a:ext uri="{96DAC541-7B7A-43D3-8B79-37D633B846F1}">
                  <asvg:svgBlip xmlns:asvg="http://schemas.microsoft.com/office/drawing/2016/SVG/main" r:embed="rId7"/>
                </a:ext>
              </a:extLst>
            </a:blip>
            <a:stretch>
              <a:fillRect/>
            </a:stretch>
          </a:blipFill>
          <a:ln cap="sq">
            <a:noFill/>
            <a:prstDash val="solid"/>
            <a:miter/>
          </a:ln>
        </p:spPr>
      </p:sp>
      <p:sp>
        <p:nvSpPr>
          <p:cNvPr id="7" name="Freeform 7"/>
          <p:cNvSpPr/>
          <p:nvPr/>
        </p:nvSpPr>
        <p:spPr>
          <a:xfrm rot="-5400000">
            <a:off x="15160567" y="759694"/>
            <a:ext cx="3243830" cy="1465239"/>
          </a:xfrm>
          <a:custGeom>
            <a:avLst/>
            <a:gdLst/>
            <a:ahLst/>
            <a:cxnLst/>
            <a:rect l="l" t="t" r="r" b="b"/>
            <a:pathLst>
              <a:path w="3243830" h="1465239">
                <a:moveTo>
                  <a:pt x="0" y="0"/>
                </a:moveTo>
                <a:lnTo>
                  <a:pt x="3243830" y="0"/>
                </a:lnTo>
                <a:lnTo>
                  <a:pt x="3243830" y="1465238"/>
                </a:lnTo>
                <a:lnTo>
                  <a:pt x="0" y="1465238"/>
                </a:lnTo>
                <a:lnTo>
                  <a:pt x="0" y="0"/>
                </a:lnTo>
                <a:close/>
              </a:path>
            </a:pathLst>
          </a:custGeom>
          <a:blipFill>
            <a:blip r:embed="rId4">
              <a:extLst>
                <a:ext uri="{96DAC541-7B7A-43D3-8B79-37D633B846F1}">
                  <asvg:svgBlip xmlns:asvg="http://schemas.microsoft.com/office/drawing/2016/SVG/main" r:embed="rId5"/>
                </a:ext>
              </a:extLst>
            </a:blip>
            <a:stretch>
              <a:fillRect l="-78302"/>
            </a:stretch>
          </a:blipFill>
          <a:ln cap="sq">
            <a:noFill/>
            <a:prstDash val="solid"/>
            <a:miter/>
          </a:ln>
        </p:spPr>
      </p:sp>
      <p:sp>
        <p:nvSpPr>
          <p:cNvPr id="8" name="Freeform 8"/>
          <p:cNvSpPr/>
          <p:nvPr/>
        </p:nvSpPr>
        <p:spPr>
          <a:xfrm>
            <a:off x="15655111" y="2796272"/>
            <a:ext cx="789502" cy="848927"/>
          </a:xfrm>
          <a:custGeom>
            <a:avLst/>
            <a:gdLst/>
            <a:ahLst/>
            <a:cxnLst/>
            <a:rect l="l" t="t" r="r" b="b"/>
            <a:pathLst>
              <a:path w="789502" h="848927">
                <a:moveTo>
                  <a:pt x="0" y="0"/>
                </a:moveTo>
                <a:lnTo>
                  <a:pt x="789502" y="0"/>
                </a:lnTo>
                <a:lnTo>
                  <a:pt x="789502" y="848927"/>
                </a:lnTo>
                <a:lnTo>
                  <a:pt x="0" y="848927"/>
                </a:lnTo>
                <a:lnTo>
                  <a:pt x="0" y="0"/>
                </a:lnTo>
                <a:close/>
              </a:path>
            </a:pathLst>
          </a:custGeom>
          <a:blipFill>
            <a:blip r:embed="rId8">
              <a:extLst>
                <a:ext uri="{96DAC541-7B7A-43D3-8B79-37D633B846F1}">
                  <asvg:svgBlip xmlns:asvg="http://schemas.microsoft.com/office/drawing/2016/SVG/main" r:embed="rId9"/>
                </a:ext>
              </a:extLst>
            </a:blip>
            <a:stretch>
              <a:fillRect/>
            </a:stretch>
          </a:blipFill>
          <a:ln cap="sq">
            <a:noFill/>
            <a:prstDash val="solid"/>
            <a:miter/>
          </a:ln>
        </p:spPr>
      </p:sp>
      <p:sp>
        <p:nvSpPr>
          <p:cNvPr id="9" name="Freeform 9"/>
          <p:cNvSpPr/>
          <p:nvPr/>
        </p:nvSpPr>
        <p:spPr>
          <a:xfrm>
            <a:off x="2009883" y="7439952"/>
            <a:ext cx="752891" cy="809560"/>
          </a:xfrm>
          <a:custGeom>
            <a:avLst/>
            <a:gdLst/>
            <a:ahLst/>
            <a:cxnLst/>
            <a:rect l="l" t="t" r="r" b="b"/>
            <a:pathLst>
              <a:path w="752891" h="809560">
                <a:moveTo>
                  <a:pt x="0" y="0"/>
                </a:moveTo>
                <a:lnTo>
                  <a:pt x="752892" y="0"/>
                </a:lnTo>
                <a:lnTo>
                  <a:pt x="752892" y="809560"/>
                </a:lnTo>
                <a:lnTo>
                  <a:pt x="0" y="809560"/>
                </a:lnTo>
                <a:lnTo>
                  <a:pt x="0" y="0"/>
                </a:lnTo>
                <a:close/>
              </a:path>
            </a:pathLst>
          </a:custGeom>
          <a:blipFill>
            <a:blip r:embed="rId8">
              <a:extLst>
                <a:ext uri="{96DAC541-7B7A-43D3-8B79-37D633B846F1}">
                  <asvg:svgBlip xmlns:asvg="http://schemas.microsoft.com/office/drawing/2016/SVG/main" r:embed="rId9"/>
                </a:ext>
              </a:extLst>
            </a:blip>
            <a:stretch>
              <a:fillRect/>
            </a:stretch>
          </a:blipFill>
          <a:ln cap="sq">
            <a:noFill/>
            <a:prstDash val="solid"/>
            <a:miter/>
          </a:ln>
        </p:spPr>
      </p:sp>
      <p:grpSp>
        <p:nvGrpSpPr>
          <p:cNvPr id="10" name="Group 10"/>
          <p:cNvGrpSpPr/>
          <p:nvPr/>
        </p:nvGrpSpPr>
        <p:grpSpPr>
          <a:xfrm>
            <a:off x="12012930" y="2598362"/>
            <a:ext cx="5246370" cy="5246370"/>
            <a:chOff x="0" y="0"/>
            <a:chExt cx="6350000" cy="6350000"/>
          </a:xfrm>
        </p:grpSpPr>
        <p:sp>
          <p:nvSpPr>
            <p:cNvPr id="11" name="Freeform 11"/>
            <p:cNvSpPr/>
            <p:nvPr/>
          </p:nvSpPr>
          <p:spPr>
            <a:xfrm>
              <a:off x="0" y="0"/>
              <a:ext cx="6351270" cy="6350000"/>
            </a:xfrm>
            <a:custGeom>
              <a:avLst/>
              <a:gdLst/>
              <a:ahLst/>
              <a:cxnLst/>
              <a:rect l="l" t="t" r="r" b="b"/>
              <a:pathLst>
                <a:path w="6351270" h="6350000">
                  <a:moveTo>
                    <a:pt x="5985510" y="0"/>
                  </a:moveTo>
                  <a:lnTo>
                    <a:pt x="364490" y="0"/>
                  </a:lnTo>
                  <a:cubicBezTo>
                    <a:pt x="162560" y="0"/>
                    <a:pt x="0" y="162560"/>
                    <a:pt x="0" y="364490"/>
                  </a:cubicBezTo>
                  <a:lnTo>
                    <a:pt x="0" y="5986780"/>
                  </a:lnTo>
                  <a:cubicBezTo>
                    <a:pt x="0" y="6187440"/>
                    <a:pt x="162560" y="6350000"/>
                    <a:pt x="364490" y="6350000"/>
                  </a:cubicBezTo>
                  <a:lnTo>
                    <a:pt x="5986780" y="6350000"/>
                  </a:lnTo>
                  <a:cubicBezTo>
                    <a:pt x="6187440" y="6350000"/>
                    <a:pt x="6351270" y="6187440"/>
                    <a:pt x="6351270" y="5985510"/>
                  </a:cubicBezTo>
                  <a:lnTo>
                    <a:pt x="6351270" y="364490"/>
                  </a:lnTo>
                  <a:cubicBezTo>
                    <a:pt x="6350000" y="162560"/>
                    <a:pt x="6187440" y="0"/>
                    <a:pt x="5985510" y="0"/>
                  </a:cubicBezTo>
                  <a:close/>
                </a:path>
              </a:pathLst>
            </a:custGeom>
            <a:blipFill>
              <a:blip r:embed="rId10"/>
              <a:stretch>
                <a:fillRect r="-147744"/>
              </a:stretch>
            </a:blipFill>
          </p:spPr>
        </p:sp>
      </p:grpSp>
      <p:sp>
        <p:nvSpPr>
          <p:cNvPr id="12" name="TextBox 12"/>
          <p:cNvSpPr txBox="1"/>
          <p:nvPr/>
        </p:nvSpPr>
        <p:spPr>
          <a:xfrm>
            <a:off x="2762775" y="1510722"/>
            <a:ext cx="12762451" cy="918083"/>
          </a:xfrm>
          <a:prstGeom prst="rect">
            <a:avLst/>
          </a:prstGeom>
        </p:spPr>
        <p:txBody>
          <a:bodyPr lIns="0" tIns="0" rIns="0" bIns="0" rtlCol="0" anchor="t">
            <a:spAutoFit/>
          </a:bodyPr>
          <a:lstStyle/>
          <a:p>
            <a:pPr marL="0" lvl="0" indent="0" algn="ctr">
              <a:lnSpc>
                <a:spcPts val="6975"/>
              </a:lnSpc>
              <a:spcBef>
                <a:spcPct val="0"/>
              </a:spcBef>
            </a:pPr>
            <a:r>
              <a:rPr lang="en-US" sz="6399">
                <a:solidFill>
                  <a:srgbClr val="383333"/>
                </a:solidFill>
                <a:latin typeface="Stinger Fit"/>
                <a:ea typeface="Stinger Fit"/>
                <a:cs typeface="Stinger Fit"/>
                <a:sym typeface="Stinger Fit"/>
              </a:rPr>
              <a:t>D</a:t>
            </a:r>
            <a:r>
              <a:rPr lang="en-US" sz="6399" u="none" strike="noStrike">
                <a:solidFill>
                  <a:srgbClr val="383333"/>
                </a:solidFill>
                <a:latin typeface="Stinger Fit"/>
                <a:ea typeface="Stinger Fit"/>
                <a:cs typeface="Stinger Fit"/>
                <a:sym typeface="Stinger Fit"/>
              </a:rPr>
              <a:t>atabase Design Overview</a:t>
            </a:r>
          </a:p>
        </p:txBody>
      </p:sp>
      <p:sp>
        <p:nvSpPr>
          <p:cNvPr id="13" name="TextBox 13"/>
          <p:cNvSpPr txBox="1"/>
          <p:nvPr/>
        </p:nvSpPr>
        <p:spPr>
          <a:xfrm>
            <a:off x="3084729" y="2825781"/>
            <a:ext cx="8720565" cy="4407095"/>
          </a:xfrm>
          <a:prstGeom prst="rect">
            <a:avLst/>
          </a:prstGeom>
        </p:spPr>
        <p:txBody>
          <a:bodyPr lIns="0" tIns="0" rIns="0" bIns="0" rtlCol="0" anchor="t">
            <a:spAutoFit/>
          </a:bodyPr>
          <a:lstStyle/>
          <a:p>
            <a:pPr marL="677335" lvl="1" indent="-338667" algn="l">
              <a:lnSpc>
                <a:spcPts val="4392"/>
              </a:lnSpc>
              <a:buFont typeface="Arial"/>
              <a:buChar char="•"/>
            </a:pPr>
            <a:r>
              <a:rPr lang="en-US" sz="3137">
                <a:solidFill>
                  <a:srgbClr val="383333"/>
                </a:solidFill>
                <a:latin typeface="Canva Sans"/>
                <a:ea typeface="Canva Sans"/>
                <a:cs typeface="Canva Sans"/>
                <a:sym typeface="Canva Sans"/>
              </a:rPr>
              <a:t>User Collection: name, email, password, phone, role, createdAt</a:t>
            </a:r>
          </a:p>
          <a:p>
            <a:pPr marL="677335" lvl="1" indent="-338667" algn="l">
              <a:lnSpc>
                <a:spcPts val="4392"/>
              </a:lnSpc>
              <a:buFont typeface="Arial"/>
              <a:buChar char="•"/>
            </a:pPr>
            <a:r>
              <a:rPr lang="en-US" sz="3137">
                <a:solidFill>
                  <a:srgbClr val="383333"/>
                </a:solidFill>
                <a:latin typeface="Canva Sans"/>
                <a:ea typeface="Canva Sans"/>
                <a:cs typeface="Canva Sans"/>
                <a:sym typeface="Canva Sans"/>
              </a:rPr>
              <a:t>Property Collection: title, description, price, type, location, images, createdAt</a:t>
            </a:r>
          </a:p>
          <a:p>
            <a:pPr marL="677335" lvl="1" indent="-338667" algn="l">
              <a:lnSpc>
                <a:spcPts val="4392"/>
              </a:lnSpc>
              <a:buFont typeface="Arial"/>
              <a:buChar char="•"/>
            </a:pPr>
            <a:r>
              <a:rPr lang="en-US" sz="3137">
                <a:solidFill>
                  <a:srgbClr val="383333"/>
                </a:solidFill>
                <a:latin typeface="Canva Sans"/>
                <a:ea typeface="Canva Sans"/>
                <a:cs typeface="Canva Sans"/>
                <a:sym typeface="Canva Sans"/>
              </a:rPr>
              <a:t>Booking Collection: userId, propertyId, status, date</a:t>
            </a:r>
          </a:p>
          <a:p>
            <a:pPr marL="677335" lvl="1" indent="-338667" algn="l">
              <a:lnSpc>
                <a:spcPts val="4392"/>
              </a:lnSpc>
              <a:buFont typeface="Arial"/>
              <a:buChar char="•"/>
            </a:pPr>
            <a:r>
              <a:rPr lang="en-US" sz="3137">
                <a:solidFill>
                  <a:srgbClr val="383333"/>
                </a:solidFill>
                <a:latin typeface="Canva Sans"/>
                <a:ea typeface="Canva Sans"/>
                <a:cs typeface="Canva Sans"/>
                <a:sym typeface="Canva Sans"/>
              </a:rPr>
              <a:t> All models are linked using Mongoose references for efficient queries.</a:t>
            </a:r>
          </a:p>
        </p:txBody>
      </p:sp>
      <p:sp>
        <p:nvSpPr>
          <p:cNvPr id="14" name="TextBox 14"/>
          <p:cNvSpPr txBox="1"/>
          <p:nvPr/>
        </p:nvSpPr>
        <p:spPr>
          <a:xfrm>
            <a:off x="13811620" y="7925980"/>
            <a:ext cx="2070050" cy="580390"/>
          </a:xfrm>
          <a:prstGeom prst="rect">
            <a:avLst/>
          </a:prstGeom>
        </p:spPr>
        <p:txBody>
          <a:bodyPr lIns="0" tIns="0" rIns="0" bIns="0" rtlCol="0" anchor="t">
            <a:spAutoFit/>
          </a:bodyPr>
          <a:lstStyle/>
          <a:p>
            <a:pPr algn="ctr">
              <a:lnSpc>
                <a:spcPts val="4759"/>
              </a:lnSpc>
            </a:pPr>
            <a:r>
              <a:rPr lang="en-US" sz="3399">
                <a:solidFill>
                  <a:srgbClr val="383333"/>
                </a:solidFill>
                <a:latin typeface="Canva Sans"/>
                <a:ea typeface="Canva Sans"/>
                <a:cs typeface="Canva Sans"/>
                <a:sym typeface="Canva Sans"/>
              </a:rPr>
              <a:t>Database </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495</Words>
  <Application>Microsoft Office PowerPoint</Application>
  <PresentationFormat>Custom</PresentationFormat>
  <Paragraphs>59</Paragraphs>
  <Slides>18</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18</vt:i4>
      </vt:variant>
    </vt:vector>
  </HeadingPairs>
  <TitlesOfParts>
    <vt:vector size="25" baseType="lpstr">
      <vt:lpstr>Stinger Fit</vt:lpstr>
      <vt:lpstr>Arial</vt:lpstr>
      <vt:lpstr>Canva Sans Bold</vt:lpstr>
      <vt:lpstr>Stinger Fit Italics</vt:lpstr>
      <vt:lpstr>Canva Sans</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Asif</dc:title>
  <cp:lastModifiedBy>MD. KHARUL ISLAM SHAGOR</cp:lastModifiedBy>
  <cp:revision>2</cp:revision>
  <dcterms:created xsi:type="dcterms:W3CDTF">2006-08-16T00:00:00Z</dcterms:created>
  <dcterms:modified xsi:type="dcterms:W3CDTF">2025-11-29T06:30:41Z</dcterms:modified>
  <dc:identifier>DAG5_OSR-MM</dc:identifier>
</cp:coreProperties>
</file>